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08" r:id="rId2"/>
    <p:sldId id="310" r:id="rId3"/>
    <p:sldId id="281" r:id="rId4"/>
    <p:sldId id="260" r:id="rId5"/>
    <p:sldId id="262" r:id="rId6"/>
    <p:sldId id="258" r:id="rId7"/>
    <p:sldId id="259" r:id="rId8"/>
    <p:sldId id="284" r:id="rId9"/>
    <p:sldId id="285" r:id="rId10"/>
    <p:sldId id="261" r:id="rId11"/>
    <p:sldId id="286" r:id="rId12"/>
    <p:sldId id="311" r:id="rId13"/>
    <p:sldId id="279" r:id="rId14"/>
    <p:sldId id="257" r:id="rId15"/>
    <p:sldId id="312" r:id="rId16"/>
    <p:sldId id="313" r:id="rId17"/>
    <p:sldId id="314" r:id="rId18"/>
    <p:sldId id="315" r:id="rId19"/>
    <p:sldId id="317" r:id="rId20"/>
    <p:sldId id="31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0" autoAdjust="0"/>
    <p:restoredTop sz="91736" autoAdjust="0"/>
  </p:normalViewPr>
  <p:slideViewPr>
    <p:cSldViewPr>
      <p:cViewPr varScale="1">
        <p:scale>
          <a:sx n="107" d="100"/>
          <a:sy n="107" d="100"/>
        </p:scale>
        <p:origin x="876" y="9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8" y="25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483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image" Target="../media/image12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ABE24A0-1020-4998-890A-F5E05AB69EDD}" type="doc">
      <dgm:prSet loTypeId="urn:microsoft.com/office/officeart/2005/8/layout/hierarchy3" loCatId="list" qsTypeId="urn:microsoft.com/office/officeart/2005/8/quickstyle/simple2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D90E31B7-276E-4024-819F-BEF5158CFDD0}">
      <dgm:prSet/>
      <dgm:spPr/>
      <dgm:t>
        <a:bodyPr/>
        <a:lstStyle/>
        <a:p>
          <a:pPr rtl="0"/>
          <a:r>
            <a:rPr lang="en-US" dirty="0" smtClean="0"/>
            <a:t>South Asians have inherited genes with high risk of diseases</a:t>
          </a:r>
          <a:endParaRPr lang="en-US" dirty="0"/>
        </a:p>
      </dgm:t>
    </dgm:pt>
    <dgm:pt modelId="{FEA34E7F-867A-486A-92F0-CAED27152A7D}" type="parTrans" cxnId="{7EDAA0A2-3187-42C8-AA88-DC632A77AED6}">
      <dgm:prSet/>
      <dgm:spPr/>
      <dgm:t>
        <a:bodyPr/>
        <a:lstStyle/>
        <a:p>
          <a:endParaRPr lang="en-US"/>
        </a:p>
      </dgm:t>
    </dgm:pt>
    <dgm:pt modelId="{3918852F-F178-468A-9710-0B728E1281E6}" type="sibTrans" cxnId="{7EDAA0A2-3187-42C8-AA88-DC632A77AED6}">
      <dgm:prSet/>
      <dgm:spPr/>
      <dgm:t>
        <a:bodyPr/>
        <a:lstStyle/>
        <a:p>
          <a:endParaRPr lang="en-US"/>
        </a:p>
      </dgm:t>
    </dgm:pt>
    <dgm:pt modelId="{F8106C3A-94BB-44AF-81D0-BF1AF5C38F38}">
      <dgm:prSet/>
      <dgm:spPr/>
      <dgm:t>
        <a:bodyPr/>
        <a:lstStyle/>
        <a:p>
          <a:pPr rtl="0"/>
          <a:r>
            <a:rPr lang="en-US" dirty="0" smtClean="0"/>
            <a:t>Poor diet</a:t>
          </a:r>
          <a:endParaRPr lang="en-US" dirty="0"/>
        </a:p>
      </dgm:t>
    </dgm:pt>
    <dgm:pt modelId="{6A864670-03F7-40AA-BC68-29944425CBC4}" type="parTrans" cxnId="{A42A250B-7F7D-475D-BEA4-562AE01B2E7A}">
      <dgm:prSet/>
      <dgm:spPr/>
      <dgm:t>
        <a:bodyPr/>
        <a:lstStyle/>
        <a:p>
          <a:endParaRPr lang="en-US"/>
        </a:p>
      </dgm:t>
    </dgm:pt>
    <dgm:pt modelId="{36607C49-7AC3-432D-B65D-2B91479326C7}" type="sibTrans" cxnId="{A42A250B-7F7D-475D-BEA4-562AE01B2E7A}">
      <dgm:prSet/>
      <dgm:spPr/>
      <dgm:t>
        <a:bodyPr/>
        <a:lstStyle/>
        <a:p>
          <a:endParaRPr lang="en-US"/>
        </a:p>
      </dgm:t>
    </dgm:pt>
    <dgm:pt modelId="{F2433C5C-FBA3-4338-853C-70FCE6E81486}">
      <dgm:prSet/>
      <dgm:spPr/>
      <dgm:t>
        <a:bodyPr/>
        <a:lstStyle/>
        <a:p>
          <a:pPr rtl="0"/>
          <a:r>
            <a:rPr lang="en-US" dirty="0" smtClean="0"/>
            <a:t>Bad lifestyle choices</a:t>
          </a:r>
          <a:endParaRPr lang="en-US" dirty="0"/>
        </a:p>
      </dgm:t>
    </dgm:pt>
    <dgm:pt modelId="{087DB1ED-D92C-4EC1-8212-C9FDFAC7B442}" type="parTrans" cxnId="{2209F4DD-5D0A-48D5-911A-5028F1176989}">
      <dgm:prSet/>
      <dgm:spPr/>
      <dgm:t>
        <a:bodyPr/>
        <a:lstStyle/>
        <a:p>
          <a:endParaRPr lang="en-US"/>
        </a:p>
      </dgm:t>
    </dgm:pt>
    <dgm:pt modelId="{D7EED723-93F1-449B-9A5B-B3D184F3B2DC}" type="sibTrans" cxnId="{2209F4DD-5D0A-48D5-911A-5028F1176989}">
      <dgm:prSet/>
      <dgm:spPr/>
      <dgm:t>
        <a:bodyPr/>
        <a:lstStyle/>
        <a:p>
          <a:endParaRPr lang="en-US"/>
        </a:p>
      </dgm:t>
    </dgm:pt>
    <dgm:pt modelId="{30F0F73B-64C7-4886-866E-E12CDFE02622}" type="pres">
      <dgm:prSet presAssocID="{AABE24A0-1020-4998-890A-F5E05AB69EDD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1B9B4EF-D776-4226-86A3-0B6DDD6834B5}" type="pres">
      <dgm:prSet presAssocID="{D90E31B7-276E-4024-819F-BEF5158CFDD0}" presName="root" presStyleCnt="0"/>
      <dgm:spPr/>
    </dgm:pt>
    <dgm:pt modelId="{291A23C7-8BE7-4AA8-923B-06687F26A4F4}" type="pres">
      <dgm:prSet presAssocID="{D90E31B7-276E-4024-819F-BEF5158CFDD0}" presName="rootComposite" presStyleCnt="0"/>
      <dgm:spPr/>
    </dgm:pt>
    <dgm:pt modelId="{8E1BB2E8-74A8-4171-8F4D-061A8D5D2566}" type="pres">
      <dgm:prSet presAssocID="{D90E31B7-276E-4024-819F-BEF5158CFDD0}" presName="rootText" presStyleLbl="node1" presStyleIdx="0" presStyleCnt="3" custLinFactY="-36471" custLinFactNeighborX="-2202" custLinFactNeighborY="-100000"/>
      <dgm:spPr/>
      <dgm:t>
        <a:bodyPr/>
        <a:lstStyle/>
        <a:p>
          <a:endParaRPr lang="en-US"/>
        </a:p>
      </dgm:t>
    </dgm:pt>
    <dgm:pt modelId="{2D39398F-C2E4-4E01-AAD7-B9953268045B}" type="pres">
      <dgm:prSet presAssocID="{D90E31B7-276E-4024-819F-BEF5158CFDD0}" presName="rootConnector" presStyleLbl="node1" presStyleIdx="0" presStyleCnt="3"/>
      <dgm:spPr/>
      <dgm:t>
        <a:bodyPr/>
        <a:lstStyle/>
        <a:p>
          <a:endParaRPr lang="en-US"/>
        </a:p>
      </dgm:t>
    </dgm:pt>
    <dgm:pt modelId="{6A3B11BD-6EF7-4495-82B8-A9A286A316D8}" type="pres">
      <dgm:prSet presAssocID="{D90E31B7-276E-4024-819F-BEF5158CFDD0}" presName="childShape" presStyleCnt="0"/>
      <dgm:spPr/>
    </dgm:pt>
    <dgm:pt modelId="{4589BEAA-37A9-445C-B78B-70DA36A6DF1C}" type="pres">
      <dgm:prSet presAssocID="{F8106C3A-94BB-44AF-81D0-BF1AF5C38F38}" presName="root" presStyleCnt="0"/>
      <dgm:spPr/>
    </dgm:pt>
    <dgm:pt modelId="{75ACF8E1-1017-43EF-A040-EFF0D0C0E864}" type="pres">
      <dgm:prSet presAssocID="{F8106C3A-94BB-44AF-81D0-BF1AF5C38F38}" presName="rootComposite" presStyleCnt="0"/>
      <dgm:spPr/>
    </dgm:pt>
    <dgm:pt modelId="{909CBF1F-C737-4B87-8BF5-E744C9250CE8}" type="pres">
      <dgm:prSet presAssocID="{F8106C3A-94BB-44AF-81D0-BF1AF5C38F38}" presName="rootText" presStyleLbl="node1" presStyleIdx="1" presStyleCnt="3" custLinFactY="-36471" custLinFactNeighborX="-2202" custLinFactNeighborY="-100000"/>
      <dgm:spPr/>
      <dgm:t>
        <a:bodyPr/>
        <a:lstStyle/>
        <a:p>
          <a:endParaRPr lang="en-US"/>
        </a:p>
      </dgm:t>
    </dgm:pt>
    <dgm:pt modelId="{19DB4A1B-0015-40B7-A480-C4121C917B70}" type="pres">
      <dgm:prSet presAssocID="{F8106C3A-94BB-44AF-81D0-BF1AF5C38F38}" presName="rootConnector" presStyleLbl="node1" presStyleIdx="1" presStyleCnt="3"/>
      <dgm:spPr/>
      <dgm:t>
        <a:bodyPr/>
        <a:lstStyle/>
        <a:p>
          <a:endParaRPr lang="en-US"/>
        </a:p>
      </dgm:t>
    </dgm:pt>
    <dgm:pt modelId="{DAAEAEF9-13D6-48E9-9B36-D85020D1FB7C}" type="pres">
      <dgm:prSet presAssocID="{F8106C3A-94BB-44AF-81D0-BF1AF5C38F38}" presName="childShape" presStyleCnt="0"/>
      <dgm:spPr/>
    </dgm:pt>
    <dgm:pt modelId="{3D5F0A3D-CF47-4289-A23D-7379F3D3D7AF}" type="pres">
      <dgm:prSet presAssocID="{F2433C5C-FBA3-4338-853C-70FCE6E81486}" presName="root" presStyleCnt="0"/>
      <dgm:spPr/>
    </dgm:pt>
    <dgm:pt modelId="{FE463AB8-C41E-457D-B2E0-03C1559D6E03}" type="pres">
      <dgm:prSet presAssocID="{F2433C5C-FBA3-4338-853C-70FCE6E81486}" presName="rootComposite" presStyleCnt="0"/>
      <dgm:spPr/>
    </dgm:pt>
    <dgm:pt modelId="{6C109F3C-C219-4B2D-B270-5FD6F43E98A6}" type="pres">
      <dgm:prSet presAssocID="{F2433C5C-FBA3-4338-853C-70FCE6E81486}" presName="rootText" presStyleLbl="node1" presStyleIdx="2" presStyleCnt="3" custLinFactY="-36471" custLinFactNeighborX="-2202" custLinFactNeighborY="-100000"/>
      <dgm:spPr/>
      <dgm:t>
        <a:bodyPr/>
        <a:lstStyle/>
        <a:p>
          <a:endParaRPr lang="en-US"/>
        </a:p>
      </dgm:t>
    </dgm:pt>
    <dgm:pt modelId="{75A10D39-FEAC-450C-9B22-57CC416907D8}" type="pres">
      <dgm:prSet presAssocID="{F2433C5C-FBA3-4338-853C-70FCE6E81486}" presName="rootConnector" presStyleLbl="node1" presStyleIdx="2" presStyleCnt="3"/>
      <dgm:spPr/>
      <dgm:t>
        <a:bodyPr/>
        <a:lstStyle/>
        <a:p>
          <a:endParaRPr lang="en-US"/>
        </a:p>
      </dgm:t>
    </dgm:pt>
    <dgm:pt modelId="{A677487D-A9BB-4235-8225-F2ECC7E1A667}" type="pres">
      <dgm:prSet presAssocID="{F2433C5C-FBA3-4338-853C-70FCE6E81486}" presName="childShape" presStyleCnt="0"/>
      <dgm:spPr/>
    </dgm:pt>
  </dgm:ptLst>
  <dgm:cxnLst>
    <dgm:cxn modelId="{3F43CFC0-C0F9-4E3C-A296-C041D20FA957}" type="presOf" srcId="{F2433C5C-FBA3-4338-853C-70FCE6E81486}" destId="{75A10D39-FEAC-450C-9B22-57CC416907D8}" srcOrd="1" destOrd="0" presId="urn:microsoft.com/office/officeart/2005/8/layout/hierarchy3"/>
    <dgm:cxn modelId="{A42A250B-7F7D-475D-BEA4-562AE01B2E7A}" srcId="{AABE24A0-1020-4998-890A-F5E05AB69EDD}" destId="{F8106C3A-94BB-44AF-81D0-BF1AF5C38F38}" srcOrd="1" destOrd="0" parTransId="{6A864670-03F7-40AA-BC68-29944425CBC4}" sibTransId="{36607C49-7AC3-432D-B65D-2B91479326C7}"/>
    <dgm:cxn modelId="{8A821864-8E4E-458F-961C-77E18212433B}" type="presOf" srcId="{F8106C3A-94BB-44AF-81D0-BF1AF5C38F38}" destId="{19DB4A1B-0015-40B7-A480-C4121C917B70}" srcOrd="1" destOrd="0" presId="urn:microsoft.com/office/officeart/2005/8/layout/hierarchy3"/>
    <dgm:cxn modelId="{D99A91C8-EFF3-4869-8FB1-BF23269D918B}" type="presOf" srcId="{D90E31B7-276E-4024-819F-BEF5158CFDD0}" destId="{2D39398F-C2E4-4E01-AAD7-B9953268045B}" srcOrd="1" destOrd="0" presId="urn:microsoft.com/office/officeart/2005/8/layout/hierarchy3"/>
    <dgm:cxn modelId="{921571D6-1788-485F-AD12-F6362152C6F2}" type="presOf" srcId="{AABE24A0-1020-4998-890A-F5E05AB69EDD}" destId="{30F0F73B-64C7-4886-866E-E12CDFE02622}" srcOrd="0" destOrd="0" presId="urn:microsoft.com/office/officeart/2005/8/layout/hierarchy3"/>
    <dgm:cxn modelId="{DEABCF3D-9EA2-4F41-AD25-2DC06570099B}" type="presOf" srcId="{F8106C3A-94BB-44AF-81D0-BF1AF5C38F38}" destId="{909CBF1F-C737-4B87-8BF5-E744C9250CE8}" srcOrd="0" destOrd="0" presId="urn:microsoft.com/office/officeart/2005/8/layout/hierarchy3"/>
    <dgm:cxn modelId="{2209F4DD-5D0A-48D5-911A-5028F1176989}" srcId="{AABE24A0-1020-4998-890A-F5E05AB69EDD}" destId="{F2433C5C-FBA3-4338-853C-70FCE6E81486}" srcOrd="2" destOrd="0" parTransId="{087DB1ED-D92C-4EC1-8212-C9FDFAC7B442}" sibTransId="{D7EED723-93F1-449B-9A5B-B3D184F3B2DC}"/>
    <dgm:cxn modelId="{AD790902-20C9-45CA-8574-2DD6951BF0E7}" type="presOf" srcId="{D90E31B7-276E-4024-819F-BEF5158CFDD0}" destId="{8E1BB2E8-74A8-4171-8F4D-061A8D5D2566}" srcOrd="0" destOrd="0" presId="urn:microsoft.com/office/officeart/2005/8/layout/hierarchy3"/>
    <dgm:cxn modelId="{FE8C5857-50CC-4F80-9E2C-21150ABE14A5}" type="presOf" srcId="{F2433C5C-FBA3-4338-853C-70FCE6E81486}" destId="{6C109F3C-C219-4B2D-B270-5FD6F43E98A6}" srcOrd="0" destOrd="0" presId="urn:microsoft.com/office/officeart/2005/8/layout/hierarchy3"/>
    <dgm:cxn modelId="{7EDAA0A2-3187-42C8-AA88-DC632A77AED6}" srcId="{AABE24A0-1020-4998-890A-F5E05AB69EDD}" destId="{D90E31B7-276E-4024-819F-BEF5158CFDD0}" srcOrd="0" destOrd="0" parTransId="{FEA34E7F-867A-486A-92F0-CAED27152A7D}" sibTransId="{3918852F-F178-468A-9710-0B728E1281E6}"/>
    <dgm:cxn modelId="{B36B259D-B455-462A-A99A-1D13B18F92FF}" type="presParOf" srcId="{30F0F73B-64C7-4886-866E-E12CDFE02622}" destId="{61B9B4EF-D776-4226-86A3-0B6DDD6834B5}" srcOrd="0" destOrd="0" presId="urn:microsoft.com/office/officeart/2005/8/layout/hierarchy3"/>
    <dgm:cxn modelId="{59BF5128-44BB-4BD0-9683-C0C2E41F9E62}" type="presParOf" srcId="{61B9B4EF-D776-4226-86A3-0B6DDD6834B5}" destId="{291A23C7-8BE7-4AA8-923B-06687F26A4F4}" srcOrd="0" destOrd="0" presId="urn:microsoft.com/office/officeart/2005/8/layout/hierarchy3"/>
    <dgm:cxn modelId="{53298058-206B-46AC-8A2E-4D11E732166E}" type="presParOf" srcId="{291A23C7-8BE7-4AA8-923B-06687F26A4F4}" destId="{8E1BB2E8-74A8-4171-8F4D-061A8D5D2566}" srcOrd="0" destOrd="0" presId="urn:microsoft.com/office/officeart/2005/8/layout/hierarchy3"/>
    <dgm:cxn modelId="{370D15C5-E09A-42A3-BD08-90BC06C4A18D}" type="presParOf" srcId="{291A23C7-8BE7-4AA8-923B-06687F26A4F4}" destId="{2D39398F-C2E4-4E01-AAD7-B9953268045B}" srcOrd="1" destOrd="0" presId="urn:microsoft.com/office/officeart/2005/8/layout/hierarchy3"/>
    <dgm:cxn modelId="{D1B58DB7-F25E-4E9C-8A41-ACE17FDE79E6}" type="presParOf" srcId="{61B9B4EF-D776-4226-86A3-0B6DDD6834B5}" destId="{6A3B11BD-6EF7-4495-82B8-A9A286A316D8}" srcOrd="1" destOrd="0" presId="urn:microsoft.com/office/officeart/2005/8/layout/hierarchy3"/>
    <dgm:cxn modelId="{5DC07283-11F8-47CE-A4AC-132CEE53BC23}" type="presParOf" srcId="{30F0F73B-64C7-4886-866E-E12CDFE02622}" destId="{4589BEAA-37A9-445C-B78B-70DA36A6DF1C}" srcOrd="1" destOrd="0" presId="urn:microsoft.com/office/officeart/2005/8/layout/hierarchy3"/>
    <dgm:cxn modelId="{0681FE20-5067-497C-BBA2-C5C3EEDB0B1D}" type="presParOf" srcId="{4589BEAA-37A9-445C-B78B-70DA36A6DF1C}" destId="{75ACF8E1-1017-43EF-A040-EFF0D0C0E864}" srcOrd="0" destOrd="0" presId="urn:microsoft.com/office/officeart/2005/8/layout/hierarchy3"/>
    <dgm:cxn modelId="{BB510EF5-67DB-49E1-AFB6-5B5866A7956B}" type="presParOf" srcId="{75ACF8E1-1017-43EF-A040-EFF0D0C0E864}" destId="{909CBF1F-C737-4B87-8BF5-E744C9250CE8}" srcOrd="0" destOrd="0" presId="urn:microsoft.com/office/officeart/2005/8/layout/hierarchy3"/>
    <dgm:cxn modelId="{92079B0E-F524-4060-802A-5C374904A73D}" type="presParOf" srcId="{75ACF8E1-1017-43EF-A040-EFF0D0C0E864}" destId="{19DB4A1B-0015-40B7-A480-C4121C917B70}" srcOrd="1" destOrd="0" presId="urn:microsoft.com/office/officeart/2005/8/layout/hierarchy3"/>
    <dgm:cxn modelId="{9662569A-813D-4305-A1C7-CC0862D99091}" type="presParOf" srcId="{4589BEAA-37A9-445C-B78B-70DA36A6DF1C}" destId="{DAAEAEF9-13D6-48E9-9B36-D85020D1FB7C}" srcOrd="1" destOrd="0" presId="urn:microsoft.com/office/officeart/2005/8/layout/hierarchy3"/>
    <dgm:cxn modelId="{A3878002-163D-4EC1-9F46-3E7404518992}" type="presParOf" srcId="{30F0F73B-64C7-4886-866E-E12CDFE02622}" destId="{3D5F0A3D-CF47-4289-A23D-7379F3D3D7AF}" srcOrd="2" destOrd="0" presId="urn:microsoft.com/office/officeart/2005/8/layout/hierarchy3"/>
    <dgm:cxn modelId="{584AE3E2-55A1-448F-AF23-3E1D0C184CC4}" type="presParOf" srcId="{3D5F0A3D-CF47-4289-A23D-7379F3D3D7AF}" destId="{FE463AB8-C41E-457D-B2E0-03C1559D6E03}" srcOrd="0" destOrd="0" presId="urn:microsoft.com/office/officeart/2005/8/layout/hierarchy3"/>
    <dgm:cxn modelId="{5C38B436-BF6A-4E72-A3E9-EB667A43872E}" type="presParOf" srcId="{FE463AB8-C41E-457D-B2E0-03C1559D6E03}" destId="{6C109F3C-C219-4B2D-B270-5FD6F43E98A6}" srcOrd="0" destOrd="0" presId="urn:microsoft.com/office/officeart/2005/8/layout/hierarchy3"/>
    <dgm:cxn modelId="{7A262371-E145-4413-BACB-6C8700E78527}" type="presParOf" srcId="{FE463AB8-C41E-457D-B2E0-03C1559D6E03}" destId="{75A10D39-FEAC-450C-9B22-57CC416907D8}" srcOrd="1" destOrd="0" presId="urn:microsoft.com/office/officeart/2005/8/layout/hierarchy3"/>
    <dgm:cxn modelId="{7A33F857-A5EC-4DDB-B2BB-572AB31881B7}" type="presParOf" srcId="{3D5F0A3D-CF47-4289-A23D-7379F3D3D7AF}" destId="{A677487D-A9BB-4235-8225-F2ECC7E1A667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E42B9F6-FB35-4BB6-8C43-A6567CE33B1D}" type="doc">
      <dgm:prSet loTypeId="urn:microsoft.com/office/officeart/2005/8/layout/vList5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79468BF8-3131-4524-BE79-96CD2CA13E5A}">
      <dgm:prSet/>
      <dgm:spPr/>
      <dgm:t>
        <a:bodyPr/>
        <a:lstStyle/>
        <a:p>
          <a:pPr rtl="0"/>
          <a:r>
            <a:rPr lang="en-US" dirty="0" smtClean="0"/>
            <a:t>Incidence of Heart Disease is </a:t>
          </a:r>
          <a:r>
            <a:rPr lang="en-US" b="1" dirty="0" smtClean="0"/>
            <a:t>4 times greater</a:t>
          </a:r>
          <a:r>
            <a:rPr lang="en-US" dirty="0" smtClean="0"/>
            <a:t> in South Asians compared to Caucasians.</a:t>
          </a:r>
          <a:endParaRPr lang="en-US" dirty="0"/>
        </a:p>
      </dgm:t>
    </dgm:pt>
    <dgm:pt modelId="{D8BBD515-78E8-453B-AEAF-B9329A55F013}" type="parTrans" cxnId="{93E0B849-AF8A-4399-9A4E-5413E4DCB5D6}">
      <dgm:prSet/>
      <dgm:spPr/>
      <dgm:t>
        <a:bodyPr/>
        <a:lstStyle/>
        <a:p>
          <a:endParaRPr lang="en-US"/>
        </a:p>
      </dgm:t>
    </dgm:pt>
    <dgm:pt modelId="{F3203EE9-3E0E-4565-9C1F-B9BEDC99F15F}" type="sibTrans" cxnId="{93E0B849-AF8A-4399-9A4E-5413E4DCB5D6}">
      <dgm:prSet/>
      <dgm:spPr/>
      <dgm:t>
        <a:bodyPr/>
        <a:lstStyle/>
        <a:p>
          <a:endParaRPr lang="en-US"/>
        </a:p>
      </dgm:t>
    </dgm:pt>
    <dgm:pt modelId="{92AC6C9E-9CF5-4E22-8FD0-76CE6128D702}">
      <dgm:prSet/>
      <dgm:spPr/>
      <dgm:t>
        <a:bodyPr/>
        <a:lstStyle/>
        <a:p>
          <a:pPr rtl="0"/>
          <a:r>
            <a:rPr lang="en-US" dirty="0" smtClean="0"/>
            <a:t>50% of South Asians with Heart Disease are under the age of 50. </a:t>
          </a:r>
          <a:endParaRPr lang="en-US" dirty="0"/>
        </a:p>
      </dgm:t>
    </dgm:pt>
    <dgm:pt modelId="{D3BD5AA0-26AD-4ECE-B13A-F39D0C6C58AD}" type="parTrans" cxnId="{89A93464-2888-4ABA-87AB-C1D917EFEBE9}">
      <dgm:prSet/>
      <dgm:spPr/>
      <dgm:t>
        <a:bodyPr/>
        <a:lstStyle/>
        <a:p>
          <a:endParaRPr lang="en-US"/>
        </a:p>
      </dgm:t>
    </dgm:pt>
    <dgm:pt modelId="{45730E0D-7B63-42FE-B6CC-0387EF064D0D}" type="sibTrans" cxnId="{89A93464-2888-4ABA-87AB-C1D917EFEBE9}">
      <dgm:prSet/>
      <dgm:spPr/>
      <dgm:t>
        <a:bodyPr/>
        <a:lstStyle/>
        <a:p>
          <a:endParaRPr lang="en-US"/>
        </a:p>
      </dgm:t>
    </dgm:pt>
    <dgm:pt modelId="{DA1038A0-7613-4BC2-9620-F3BFC24F2CA8}" type="pres">
      <dgm:prSet presAssocID="{DE42B9F6-FB35-4BB6-8C43-A6567CE33B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3775E68-4AC3-4316-B28C-B8C6235AB592}" type="pres">
      <dgm:prSet presAssocID="{79468BF8-3131-4524-BE79-96CD2CA13E5A}" presName="linNode" presStyleCnt="0"/>
      <dgm:spPr/>
    </dgm:pt>
    <dgm:pt modelId="{FB793437-34AF-4D0A-B12A-E836AC0E8A19}" type="pres">
      <dgm:prSet presAssocID="{79468BF8-3131-4524-BE79-96CD2CA13E5A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6D4068B-4A66-4CC1-A458-3E529C657D21}" type="pres">
      <dgm:prSet presAssocID="{F3203EE9-3E0E-4565-9C1F-B9BEDC99F15F}" presName="sp" presStyleCnt="0"/>
      <dgm:spPr/>
    </dgm:pt>
    <dgm:pt modelId="{13809B1E-783F-4C07-BA44-518048F8B578}" type="pres">
      <dgm:prSet presAssocID="{92AC6C9E-9CF5-4E22-8FD0-76CE6128D702}" presName="linNode" presStyleCnt="0"/>
      <dgm:spPr/>
    </dgm:pt>
    <dgm:pt modelId="{D383C7E0-320E-46A4-BDE2-3D16D88DB63F}" type="pres">
      <dgm:prSet presAssocID="{92AC6C9E-9CF5-4E22-8FD0-76CE6128D702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24581DE-4424-4FA8-8908-84751416E6AE}" type="presOf" srcId="{DE42B9F6-FB35-4BB6-8C43-A6567CE33B1D}" destId="{DA1038A0-7613-4BC2-9620-F3BFC24F2CA8}" srcOrd="0" destOrd="0" presId="urn:microsoft.com/office/officeart/2005/8/layout/vList5"/>
    <dgm:cxn modelId="{0B784D2D-9963-4E90-BC20-A8B527A31E4D}" type="presOf" srcId="{79468BF8-3131-4524-BE79-96CD2CA13E5A}" destId="{FB793437-34AF-4D0A-B12A-E836AC0E8A19}" srcOrd="0" destOrd="0" presId="urn:microsoft.com/office/officeart/2005/8/layout/vList5"/>
    <dgm:cxn modelId="{93E0B849-AF8A-4399-9A4E-5413E4DCB5D6}" srcId="{DE42B9F6-FB35-4BB6-8C43-A6567CE33B1D}" destId="{79468BF8-3131-4524-BE79-96CD2CA13E5A}" srcOrd="0" destOrd="0" parTransId="{D8BBD515-78E8-453B-AEAF-B9329A55F013}" sibTransId="{F3203EE9-3E0E-4565-9C1F-B9BEDC99F15F}"/>
    <dgm:cxn modelId="{2AE1ABA5-AE2C-4D7B-9C03-73DD9CEA54BA}" type="presOf" srcId="{92AC6C9E-9CF5-4E22-8FD0-76CE6128D702}" destId="{D383C7E0-320E-46A4-BDE2-3D16D88DB63F}" srcOrd="0" destOrd="0" presId="urn:microsoft.com/office/officeart/2005/8/layout/vList5"/>
    <dgm:cxn modelId="{89A93464-2888-4ABA-87AB-C1D917EFEBE9}" srcId="{DE42B9F6-FB35-4BB6-8C43-A6567CE33B1D}" destId="{92AC6C9E-9CF5-4E22-8FD0-76CE6128D702}" srcOrd="1" destOrd="0" parTransId="{D3BD5AA0-26AD-4ECE-B13A-F39D0C6C58AD}" sibTransId="{45730E0D-7B63-42FE-B6CC-0387EF064D0D}"/>
    <dgm:cxn modelId="{B20CA485-0462-40BF-A0CA-BAE5B2A7D9E7}" type="presParOf" srcId="{DA1038A0-7613-4BC2-9620-F3BFC24F2CA8}" destId="{83775E68-4AC3-4316-B28C-B8C6235AB592}" srcOrd="0" destOrd="0" presId="urn:microsoft.com/office/officeart/2005/8/layout/vList5"/>
    <dgm:cxn modelId="{E76439E6-416F-4FF8-B794-9999178B0941}" type="presParOf" srcId="{83775E68-4AC3-4316-B28C-B8C6235AB592}" destId="{FB793437-34AF-4D0A-B12A-E836AC0E8A19}" srcOrd="0" destOrd="0" presId="urn:microsoft.com/office/officeart/2005/8/layout/vList5"/>
    <dgm:cxn modelId="{1623FD87-DDBE-4785-8B0B-CB2369048E61}" type="presParOf" srcId="{DA1038A0-7613-4BC2-9620-F3BFC24F2CA8}" destId="{86D4068B-4A66-4CC1-A458-3E529C657D21}" srcOrd="1" destOrd="0" presId="urn:microsoft.com/office/officeart/2005/8/layout/vList5"/>
    <dgm:cxn modelId="{79BC635B-B4E3-44D7-B57D-3927C6F2FD57}" type="presParOf" srcId="{DA1038A0-7613-4BC2-9620-F3BFC24F2CA8}" destId="{13809B1E-783F-4C07-BA44-518048F8B578}" srcOrd="2" destOrd="0" presId="urn:microsoft.com/office/officeart/2005/8/layout/vList5"/>
    <dgm:cxn modelId="{C1BCA0FF-A31C-4CB4-9FE8-7D81F9F2E0DA}" type="presParOf" srcId="{13809B1E-783F-4C07-BA44-518048F8B578}" destId="{D383C7E0-320E-46A4-BDE2-3D16D88DB63F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FA61584-8EBA-4F1D-9B97-EF7828A8AF91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C94CF00C-3781-43C7-8411-3E67335B3475}">
      <dgm:prSet/>
      <dgm:spPr/>
      <dgm:t>
        <a:bodyPr/>
        <a:lstStyle/>
        <a:p>
          <a:pPr rtl="0"/>
          <a:r>
            <a:rPr lang="en-US" dirty="0" smtClean="0"/>
            <a:t>Every third diabetic in the world is Indian</a:t>
          </a:r>
          <a:endParaRPr lang="en-US" dirty="0"/>
        </a:p>
      </dgm:t>
    </dgm:pt>
    <dgm:pt modelId="{158FDE9A-5F40-4644-BD90-E4A6AD4F83A3}" type="parTrans" cxnId="{A5E097E3-F2CF-400B-9659-5526339B5EE8}">
      <dgm:prSet/>
      <dgm:spPr/>
      <dgm:t>
        <a:bodyPr/>
        <a:lstStyle/>
        <a:p>
          <a:endParaRPr lang="en-US"/>
        </a:p>
      </dgm:t>
    </dgm:pt>
    <dgm:pt modelId="{8681E264-52C1-4FC6-8624-418266E38651}" type="sibTrans" cxnId="{A5E097E3-F2CF-400B-9659-5526339B5EE8}">
      <dgm:prSet/>
      <dgm:spPr/>
      <dgm:t>
        <a:bodyPr/>
        <a:lstStyle/>
        <a:p>
          <a:endParaRPr lang="en-US"/>
        </a:p>
      </dgm:t>
    </dgm:pt>
    <dgm:pt modelId="{104F312E-A64E-4C6B-B8B9-B1138AC37924}">
      <dgm:prSet/>
      <dgm:spPr/>
      <dgm:t>
        <a:bodyPr/>
        <a:lstStyle/>
        <a:p>
          <a:pPr rtl="0"/>
          <a:r>
            <a:rPr lang="en-US" dirty="0" smtClean="0"/>
            <a:t>Risk of Type 2 diabetes is </a:t>
          </a:r>
          <a:r>
            <a:rPr lang="en-US" b="1" dirty="0" smtClean="0"/>
            <a:t>four times higher in Indians</a:t>
          </a:r>
          <a:endParaRPr lang="en-US" dirty="0"/>
        </a:p>
      </dgm:t>
    </dgm:pt>
    <dgm:pt modelId="{26AFD620-651E-46A8-8E6E-3AD0F2CA1F26}" type="parTrans" cxnId="{E7261768-9F0A-4B00-A717-A16081CDFEE9}">
      <dgm:prSet/>
      <dgm:spPr/>
      <dgm:t>
        <a:bodyPr/>
        <a:lstStyle/>
        <a:p>
          <a:endParaRPr lang="en-US"/>
        </a:p>
      </dgm:t>
    </dgm:pt>
    <dgm:pt modelId="{E9710438-1893-4DC6-82FE-DB5F871AF3E0}" type="sibTrans" cxnId="{E7261768-9F0A-4B00-A717-A16081CDFEE9}">
      <dgm:prSet/>
      <dgm:spPr/>
      <dgm:t>
        <a:bodyPr/>
        <a:lstStyle/>
        <a:p>
          <a:endParaRPr lang="en-US"/>
        </a:p>
      </dgm:t>
    </dgm:pt>
    <dgm:pt modelId="{15EFE88A-093B-419B-9184-9D786EFC9616}">
      <dgm:prSet/>
      <dgm:spPr/>
      <dgm:t>
        <a:bodyPr/>
        <a:lstStyle/>
        <a:p>
          <a:pPr rtl="0"/>
          <a:r>
            <a:rPr lang="en-US" dirty="0" smtClean="0"/>
            <a:t>Nearly half of Indians have Central Obesity </a:t>
          </a:r>
          <a:endParaRPr lang="en-US" dirty="0"/>
        </a:p>
      </dgm:t>
    </dgm:pt>
    <dgm:pt modelId="{A57F4AA6-EB46-4AE2-BDED-8619F1C2EF23}" type="parTrans" cxnId="{9CA1F98F-3170-44EA-A64C-9D290EA63A50}">
      <dgm:prSet/>
      <dgm:spPr/>
      <dgm:t>
        <a:bodyPr/>
        <a:lstStyle/>
        <a:p>
          <a:endParaRPr lang="en-US"/>
        </a:p>
      </dgm:t>
    </dgm:pt>
    <dgm:pt modelId="{DE9AE1DA-2556-4A5F-A6B4-8A03CCCB34E5}" type="sibTrans" cxnId="{9CA1F98F-3170-44EA-A64C-9D290EA63A50}">
      <dgm:prSet/>
      <dgm:spPr/>
      <dgm:t>
        <a:bodyPr/>
        <a:lstStyle/>
        <a:p>
          <a:endParaRPr lang="en-US"/>
        </a:p>
      </dgm:t>
    </dgm:pt>
    <dgm:pt modelId="{EDCF948A-4E97-496A-80E9-69EB95D68991}" type="pres">
      <dgm:prSet presAssocID="{6FA61584-8EBA-4F1D-9B97-EF7828A8AF91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4A1B92A-D6C5-44B8-A9DC-A7F153EE35C9}" type="pres">
      <dgm:prSet presAssocID="{C94CF00C-3781-43C7-8411-3E67335B3475}" presName="node" presStyleLbl="node1" presStyleIdx="0" presStyleCnt="3" custLinFactNeighborX="-35306" custLinFactNeighborY="72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9A195E-7D1F-4464-AE93-8D00006743D9}" type="pres">
      <dgm:prSet presAssocID="{8681E264-52C1-4FC6-8624-418266E38651}" presName="sibTrans" presStyleCnt="0"/>
      <dgm:spPr/>
    </dgm:pt>
    <dgm:pt modelId="{726E0780-E9E1-44D3-95D1-79EB7C40CA80}" type="pres">
      <dgm:prSet presAssocID="{104F312E-A64E-4C6B-B8B9-B1138AC37924}" presName="node" presStyleLbl="node1" presStyleIdx="1" presStyleCnt="3" custLinFactX="-45306" custLinFactY="10946" custLinFactNeighborX="-100000" custLinFactNeighborY="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E51271B-0D30-41DE-8713-A561C3879B74}" type="pres">
      <dgm:prSet presAssocID="{E9710438-1893-4DC6-82FE-DB5F871AF3E0}" presName="sibTrans" presStyleCnt="0"/>
      <dgm:spPr/>
    </dgm:pt>
    <dgm:pt modelId="{5B46E41B-D0BF-41A1-BA63-61F8540819D5}" type="pres">
      <dgm:prSet presAssocID="{15EFE88A-093B-419B-9184-9D786EFC9616}" presName="node" presStyleLbl="node1" presStyleIdx="2" presStyleCnt="3" custLinFactY="-16442" custLinFactNeighborX="15620" custLinFactNeighborY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A1F98F-3170-44EA-A64C-9D290EA63A50}" srcId="{6FA61584-8EBA-4F1D-9B97-EF7828A8AF91}" destId="{15EFE88A-093B-419B-9184-9D786EFC9616}" srcOrd="2" destOrd="0" parTransId="{A57F4AA6-EB46-4AE2-BDED-8619F1C2EF23}" sibTransId="{DE9AE1DA-2556-4A5F-A6B4-8A03CCCB34E5}"/>
    <dgm:cxn modelId="{A5E097E3-F2CF-400B-9659-5526339B5EE8}" srcId="{6FA61584-8EBA-4F1D-9B97-EF7828A8AF91}" destId="{C94CF00C-3781-43C7-8411-3E67335B3475}" srcOrd="0" destOrd="0" parTransId="{158FDE9A-5F40-4644-BD90-E4A6AD4F83A3}" sibTransId="{8681E264-52C1-4FC6-8624-418266E38651}"/>
    <dgm:cxn modelId="{49073D4E-9C11-4799-9F29-91EA7BCED000}" type="presOf" srcId="{15EFE88A-093B-419B-9184-9D786EFC9616}" destId="{5B46E41B-D0BF-41A1-BA63-61F8540819D5}" srcOrd="0" destOrd="0" presId="urn:microsoft.com/office/officeart/2005/8/layout/default"/>
    <dgm:cxn modelId="{A9D279CC-47D5-4A83-BC7A-CB27C53B3700}" type="presOf" srcId="{6FA61584-8EBA-4F1D-9B97-EF7828A8AF91}" destId="{EDCF948A-4E97-496A-80E9-69EB95D68991}" srcOrd="0" destOrd="0" presId="urn:microsoft.com/office/officeart/2005/8/layout/default"/>
    <dgm:cxn modelId="{45B3170A-F6DA-4F01-BF66-081C2C536736}" type="presOf" srcId="{C94CF00C-3781-43C7-8411-3E67335B3475}" destId="{94A1B92A-D6C5-44B8-A9DC-A7F153EE35C9}" srcOrd="0" destOrd="0" presId="urn:microsoft.com/office/officeart/2005/8/layout/default"/>
    <dgm:cxn modelId="{EE480FDD-9BA7-4D9A-BF3F-A03049BAFBAA}" type="presOf" srcId="{104F312E-A64E-4C6B-B8B9-B1138AC37924}" destId="{726E0780-E9E1-44D3-95D1-79EB7C40CA80}" srcOrd="0" destOrd="0" presId="urn:microsoft.com/office/officeart/2005/8/layout/default"/>
    <dgm:cxn modelId="{E7261768-9F0A-4B00-A717-A16081CDFEE9}" srcId="{6FA61584-8EBA-4F1D-9B97-EF7828A8AF91}" destId="{104F312E-A64E-4C6B-B8B9-B1138AC37924}" srcOrd="1" destOrd="0" parTransId="{26AFD620-651E-46A8-8E6E-3AD0F2CA1F26}" sibTransId="{E9710438-1893-4DC6-82FE-DB5F871AF3E0}"/>
    <dgm:cxn modelId="{11E4F677-1F5F-4734-86B9-5F7BB54D7897}" type="presParOf" srcId="{EDCF948A-4E97-496A-80E9-69EB95D68991}" destId="{94A1B92A-D6C5-44B8-A9DC-A7F153EE35C9}" srcOrd="0" destOrd="0" presId="urn:microsoft.com/office/officeart/2005/8/layout/default"/>
    <dgm:cxn modelId="{F48781EF-49F1-41A1-8BDC-B8DB2C2F4A93}" type="presParOf" srcId="{EDCF948A-4E97-496A-80E9-69EB95D68991}" destId="{DA9A195E-7D1F-4464-AE93-8D00006743D9}" srcOrd="1" destOrd="0" presId="urn:microsoft.com/office/officeart/2005/8/layout/default"/>
    <dgm:cxn modelId="{F57FA095-3AAC-4595-935B-DEDB3253DBCD}" type="presParOf" srcId="{EDCF948A-4E97-496A-80E9-69EB95D68991}" destId="{726E0780-E9E1-44D3-95D1-79EB7C40CA80}" srcOrd="2" destOrd="0" presId="urn:microsoft.com/office/officeart/2005/8/layout/default"/>
    <dgm:cxn modelId="{41A9EC80-4A74-4D97-92E2-D9E392D4FD51}" type="presParOf" srcId="{EDCF948A-4E97-496A-80E9-69EB95D68991}" destId="{6E51271B-0D30-41DE-8713-A561C3879B74}" srcOrd="3" destOrd="0" presId="urn:microsoft.com/office/officeart/2005/8/layout/default"/>
    <dgm:cxn modelId="{04CCADAB-20DF-4E50-A694-3EA8DDC9C93D}" type="presParOf" srcId="{EDCF948A-4E97-496A-80E9-69EB95D68991}" destId="{5B46E41B-D0BF-41A1-BA63-61F8540819D5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0919B50-934A-4E2C-A9A5-10791DFB8CAE}" type="doc">
      <dgm:prSet loTypeId="urn:microsoft.com/office/officeart/2005/8/layout/vList2" loCatId="list" qsTypeId="urn:microsoft.com/office/officeart/2005/8/quickstyle/simple2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D0F3FE5F-5095-43FD-861E-A6A8104A4852}">
      <dgm:prSet/>
      <dgm:spPr/>
      <dgm:t>
        <a:bodyPr/>
        <a:lstStyle/>
        <a:p>
          <a:pPr rtl="0"/>
          <a:r>
            <a:rPr lang="en-US" dirty="0" smtClean="0"/>
            <a:t>Kaiser Permanente, a large health maintenance organization (HMO) in the US, found an alarmingly high rate of hospitalization for heart disease among its Indian patients in Northern California.</a:t>
          </a:r>
          <a:endParaRPr lang="en-US" dirty="0"/>
        </a:p>
      </dgm:t>
    </dgm:pt>
    <dgm:pt modelId="{F77D2171-1CA1-4DCF-845B-C56EFCA1BB51}" type="parTrans" cxnId="{D21FF1F0-0295-41B3-A5FC-B2C299FC3A32}">
      <dgm:prSet/>
      <dgm:spPr/>
      <dgm:t>
        <a:bodyPr/>
        <a:lstStyle/>
        <a:p>
          <a:endParaRPr lang="en-US"/>
        </a:p>
      </dgm:t>
    </dgm:pt>
    <dgm:pt modelId="{76303ED7-E1D5-4AB4-A654-1CDF20F81134}" type="sibTrans" cxnId="{D21FF1F0-0295-41B3-A5FC-B2C299FC3A32}">
      <dgm:prSet/>
      <dgm:spPr/>
      <dgm:t>
        <a:bodyPr/>
        <a:lstStyle/>
        <a:p>
          <a:endParaRPr lang="en-US"/>
        </a:p>
      </dgm:t>
    </dgm:pt>
    <dgm:pt modelId="{B8531FDF-E810-4620-8A53-04F112F94C9F}">
      <dgm:prSet/>
      <dgm:spPr/>
      <dgm:t>
        <a:bodyPr/>
        <a:lstStyle/>
        <a:p>
          <a:pPr rtl="0"/>
          <a:r>
            <a:rPr lang="en-US" dirty="0" smtClean="0"/>
            <a:t>The risk of hospitalization for heart diseases if about 4 times higher than Caucasian patients and 6 times higher than Chinese patients.</a:t>
          </a:r>
          <a:endParaRPr lang="en-US" dirty="0"/>
        </a:p>
      </dgm:t>
    </dgm:pt>
    <dgm:pt modelId="{2E40FDA3-7D67-426D-B48E-731AE703A275}" type="parTrans" cxnId="{66211E7D-D006-4319-BDDB-20AFE1B97A4A}">
      <dgm:prSet/>
      <dgm:spPr/>
      <dgm:t>
        <a:bodyPr/>
        <a:lstStyle/>
        <a:p>
          <a:endParaRPr lang="en-US"/>
        </a:p>
      </dgm:t>
    </dgm:pt>
    <dgm:pt modelId="{1E2DF5C4-3062-47A7-A365-5F588EF90F7B}" type="sibTrans" cxnId="{66211E7D-D006-4319-BDDB-20AFE1B97A4A}">
      <dgm:prSet/>
      <dgm:spPr/>
      <dgm:t>
        <a:bodyPr/>
        <a:lstStyle/>
        <a:p>
          <a:endParaRPr lang="en-US"/>
        </a:p>
      </dgm:t>
    </dgm:pt>
    <dgm:pt modelId="{3CFE1CFE-1A78-4CC7-8263-4ED843381227}">
      <dgm:prSet/>
      <dgm:spPr/>
      <dgm:t>
        <a:bodyPr/>
        <a:lstStyle/>
        <a:p>
          <a:pPr rtl="0"/>
          <a:r>
            <a:rPr lang="en-US" dirty="0" smtClean="0"/>
            <a:t>About one half of Indian men who have a heart attack are 50 years old or younger, and one quarter are 40 or younger.</a:t>
          </a:r>
          <a:endParaRPr lang="en-US" dirty="0"/>
        </a:p>
      </dgm:t>
    </dgm:pt>
    <dgm:pt modelId="{1A0A3F85-B48E-428A-818E-084DC8649796}" type="parTrans" cxnId="{CD4AD6C6-C514-4FFD-B614-30AAC512C6E7}">
      <dgm:prSet/>
      <dgm:spPr/>
      <dgm:t>
        <a:bodyPr/>
        <a:lstStyle/>
        <a:p>
          <a:endParaRPr lang="en-US"/>
        </a:p>
      </dgm:t>
    </dgm:pt>
    <dgm:pt modelId="{71603FF8-F3A6-4F47-AF15-B2412E7D10DA}" type="sibTrans" cxnId="{CD4AD6C6-C514-4FFD-B614-30AAC512C6E7}">
      <dgm:prSet/>
      <dgm:spPr/>
      <dgm:t>
        <a:bodyPr/>
        <a:lstStyle/>
        <a:p>
          <a:endParaRPr lang="en-US"/>
        </a:p>
      </dgm:t>
    </dgm:pt>
    <dgm:pt modelId="{9B01F795-5FF8-4B42-A755-D6D979DB8122}" type="pres">
      <dgm:prSet presAssocID="{B0919B50-934A-4E2C-A9A5-10791DFB8CA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2E21F3F-688C-4988-82EE-DDD2BD3B058A}" type="pres">
      <dgm:prSet presAssocID="{D0F3FE5F-5095-43FD-861E-A6A8104A4852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F62AEA-75E2-4B0F-B0D4-DC99E8EFABCC}" type="pres">
      <dgm:prSet presAssocID="{76303ED7-E1D5-4AB4-A654-1CDF20F81134}" presName="spacer" presStyleCnt="0"/>
      <dgm:spPr/>
    </dgm:pt>
    <dgm:pt modelId="{9761889C-5AB6-4692-83E9-66022DE8EBB3}" type="pres">
      <dgm:prSet presAssocID="{B8531FDF-E810-4620-8A53-04F112F94C9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773B5F0-3DF0-44E8-BB8F-B2F4D67821D6}" type="pres">
      <dgm:prSet presAssocID="{1E2DF5C4-3062-47A7-A365-5F588EF90F7B}" presName="spacer" presStyleCnt="0"/>
      <dgm:spPr/>
    </dgm:pt>
    <dgm:pt modelId="{31BBD95E-F4D4-48D6-999B-291D74460206}" type="pres">
      <dgm:prSet presAssocID="{3CFE1CFE-1A78-4CC7-8263-4ED843381227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D4AD6C6-C514-4FFD-B614-30AAC512C6E7}" srcId="{B0919B50-934A-4E2C-A9A5-10791DFB8CAE}" destId="{3CFE1CFE-1A78-4CC7-8263-4ED843381227}" srcOrd="2" destOrd="0" parTransId="{1A0A3F85-B48E-428A-818E-084DC8649796}" sibTransId="{71603FF8-F3A6-4F47-AF15-B2412E7D10DA}"/>
    <dgm:cxn modelId="{0DDED275-55A4-4113-B3C5-81EBE2E0276D}" type="presOf" srcId="{D0F3FE5F-5095-43FD-861E-A6A8104A4852}" destId="{92E21F3F-688C-4988-82EE-DDD2BD3B058A}" srcOrd="0" destOrd="0" presId="urn:microsoft.com/office/officeart/2005/8/layout/vList2"/>
    <dgm:cxn modelId="{D21FF1F0-0295-41B3-A5FC-B2C299FC3A32}" srcId="{B0919B50-934A-4E2C-A9A5-10791DFB8CAE}" destId="{D0F3FE5F-5095-43FD-861E-A6A8104A4852}" srcOrd="0" destOrd="0" parTransId="{F77D2171-1CA1-4DCF-845B-C56EFCA1BB51}" sibTransId="{76303ED7-E1D5-4AB4-A654-1CDF20F81134}"/>
    <dgm:cxn modelId="{A6BE7B2F-439A-4E3E-9585-8F70A066EDF7}" type="presOf" srcId="{3CFE1CFE-1A78-4CC7-8263-4ED843381227}" destId="{31BBD95E-F4D4-48D6-999B-291D74460206}" srcOrd="0" destOrd="0" presId="urn:microsoft.com/office/officeart/2005/8/layout/vList2"/>
    <dgm:cxn modelId="{A491D62E-EBBB-4118-8E79-D2233DE5C756}" type="presOf" srcId="{B0919B50-934A-4E2C-A9A5-10791DFB8CAE}" destId="{9B01F795-5FF8-4B42-A755-D6D979DB8122}" srcOrd="0" destOrd="0" presId="urn:microsoft.com/office/officeart/2005/8/layout/vList2"/>
    <dgm:cxn modelId="{216F76A9-4F06-477B-A5F5-3A94EDE7478E}" type="presOf" srcId="{B8531FDF-E810-4620-8A53-04F112F94C9F}" destId="{9761889C-5AB6-4692-83E9-66022DE8EBB3}" srcOrd="0" destOrd="0" presId="urn:microsoft.com/office/officeart/2005/8/layout/vList2"/>
    <dgm:cxn modelId="{66211E7D-D006-4319-BDDB-20AFE1B97A4A}" srcId="{B0919B50-934A-4E2C-A9A5-10791DFB8CAE}" destId="{B8531FDF-E810-4620-8A53-04F112F94C9F}" srcOrd="1" destOrd="0" parTransId="{2E40FDA3-7D67-426D-B48E-731AE703A275}" sibTransId="{1E2DF5C4-3062-47A7-A365-5F588EF90F7B}"/>
    <dgm:cxn modelId="{99B613A3-4A7B-462D-B6AA-2D17DF139F68}" type="presParOf" srcId="{9B01F795-5FF8-4B42-A755-D6D979DB8122}" destId="{92E21F3F-688C-4988-82EE-DDD2BD3B058A}" srcOrd="0" destOrd="0" presId="urn:microsoft.com/office/officeart/2005/8/layout/vList2"/>
    <dgm:cxn modelId="{7A0C4B17-5C4D-46EC-9DEE-9BB93C24738D}" type="presParOf" srcId="{9B01F795-5FF8-4B42-A755-D6D979DB8122}" destId="{F1F62AEA-75E2-4B0F-B0D4-DC99E8EFABCC}" srcOrd="1" destOrd="0" presId="urn:microsoft.com/office/officeart/2005/8/layout/vList2"/>
    <dgm:cxn modelId="{18EB612E-643B-498A-B984-AF2C6C8EB0C0}" type="presParOf" srcId="{9B01F795-5FF8-4B42-A755-D6D979DB8122}" destId="{9761889C-5AB6-4692-83E9-66022DE8EBB3}" srcOrd="2" destOrd="0" presId="urn:microsoft.com/office/officeart/2005/8/layout/vList2"/>
    <dgm:cxn modelId="{9A093ADE-5887-4711-80A2-3A54007C079D}" type="presParOf" srcId="{9B01F795-5FF8-4B42-A755-D6D979DB8122}" destId="{1773B5F0-3DF0-44E8-BB8F-B2F4D67821D6}" srcOrd="3" destOrd="0" presId="urn:microsoft.com/office/officeart/2005/8/layout/vList2"/>
    <dgm:cxn modelId="{CEA46AFD-49A5-4B31-B3E9-ACF1CA29D961}" type="presParOf" srcId="{9B01F795-5FF8-4B42-A755-D6D979DB8122}" destId="{31BBD95E-F4D4-48D6-999B-291D74460206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A8FC1A7-20E6-485B-9997-733722C6405F}" type="doc">
      <dgm:prSet loTypeId="urn:microsoft.com/office/officeart/2008/layout/LinedList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E172EB55-7EF8-40BD-82C5-1DEBD49E8D08}">
      <dgm:prSet/>
      <dgm:spPr/>
      <dgm:t>
        <a:bodyPr/>
        <a:lstStyle/>
        <a:p>
          <a:pPr rtl="0"/>
          <a:r>
            <a:rPr lang="en-US" dirty="0" smtClean="0"/>
            <a:t>Indians have a 50-400% higher rate of heart disease and diabetes than other populations, regardless of geographic location.</a:t>
          </a:r>
          <a:endParaRPr lang="en-US" dirty="0"/>
        </a:p>
      </dgm:t>
    </dgm:pt>
    <dgm:pt modelId="{06058681-D149-4B6D-B28E-C5D378475944}" type="parTrans" cxnId="{5FE56C47-76E7-484C-86D9-B1257DAC3790}">
      <dgm:prSet/>
      <dgm:spPr/>
      <dgm:t>
        <a:bodyPr/>
        <a:lstStyle/>
        <a:p>
          <a:endParaRPr lang="en-US"/>
        </a:p>
      </dgm:t>
    </dgm:pt>
    <dgm:pt modelId="{18FFE3A1-AD67-4B00-8A0E-603733886EEE}" type="sibTrans" cxnId="{5FE56C47-76E7-484C-86D9-B1257DAC3790}">
      <dgm:prSet/>
      <dgm:spPr/>
      <dgm:t>
        <a:bodyPr/>
        <a:lstStyle/>
        <a:p>
          <a:endParaRPr lang="en-US"/>
        </a:p>
      </dgm:t>
    </dgm:pt>
    <dgm:pt modelId="{69809E0A-D843-48C7-8BD3-A2E8872EB582}">
      <dgm:prSet/>
      <dgm:spPr/>
      <dgm:t>
        <a:bodyPr/>
        <a:lstStyle/>
        <a:p>
          <a:pPr rtl="0"/>
          <a:r>
            <a:rPr lang="en-US" dirty="0" smtClean="0"/>
            <a:t>Vegetarian Indians have a similar rate of heart disease and diabetes as non-vegetarians.</a:t>
          </a:r>
          <a:endParaRPr lang="en-US" dirty="0"/>
        </a:p>
      </dgm:t>
    </dgm:pt>
    <dgm:pt modelId="{6F2EAEF9-18C7-4D33-A9F9-62CECB12BBE1}" type="parTrans" cxnId="{7B1FBF4C-91F5-4467-B9DD-54AF3F0B8804}">
      <dgm:prSet/>
      <dgm:spPr/>
      <dgm:t>
        <a:bodyPr/>
        <a:lstStyle/>
        <a:p>
          <a:endParaRPr lang="en-US"/>
        </a:p>
      </dgm:t>
    </dgm:pt>
    <dgm:pt modelId="{1D1475BA-FF85-4609-AFEA-9520A38D4899}" type="sibTrans" cxnId="{7B1FBF4C-91F5-4467-B9DD-54AF3F0B8804}">
      <dgm:prSet/>
      <dgm:spPr/>
      <dgm:t>
        <a:bodyPr/>
        <a:lstStyle/>
        <a:p>
          <a:endParaRPr lang="en-US"/>
        </a:p>
      </dgm:t>
    </dgm:pt>
    <dgm:pt modelId="{0DF52169-BD87-4947-9C4D-23A424AFC654}">
      <dgm:prSet/>
      <dgm:spPr/>
      <dgm:t>
        <a:bodyPr/>
        <a:lstStyle/>
        <a:p>
          <a:pPr rtl="0"/>
          <a:r>
            <a:rPr lang="en-US" dirty="0" smtClean="0"/>
            <a:t>Heart disease and diabetes occur in Indians who have a normal BMI.</a:t>
          </a:r>
          <a:endParaRPr lang="en-US" dirty="0"/>
        </a:p>
      </dgm:t>
    </dgm:pt>
    <dgm:pt modelId="{D5140D1C-CFBA-4BB2-99FF-6D0D3CDE0CA2}" type="parTrans" cxnId="{43E9BBA2-AA34-418C-B159-40E5E92E3817}">
      <dgm:prSet/>
      <dgm:spPr/>
      <dgm:t>
        <a:bodyPr/>
        <a:lstStyle/>
        <a:p>
          <a:endParaRPr lang="en-US"/>
        </a:p>
      </dgm:t>
    </dgm:pt>
    <dgm:pt modelId="{06161CC9-85D3-4DDF-91E3-B46AB48F54CA}" type="sibTrans" cxnId="{43E9BBA2-AA34-418C-B159-40E5E92E3817}">
      <dgm:prSet/>
      <dgm:spPr/>
      <dgm:t>
        <a:bodyPr/>
        <a:lstStyle/>
        <a:p>
          <a:endParaRPr lang="en-US"/>
        </a:p>
      </dgm:t>
    </dgm:pt>
    <dgm:pt modelId="{D50E3529-CC80-4E93-85CC-3890C08F0AF2}">
      <dgm:prSet/>
      <dgm:spPr/>
      <dgm:t>
        <a:bodyPr/>
        <a:lstStyle/>
        <a:p>
          <a:pPr rtl="0"/>
          <a:r>
            <a:rPr lang="en-US" dirty="0" smtClean="0"/>
            <a:t>In a study of Indian doctors, one in ten had documented heart disease.</a:t>
          </a:r>
          <a:endParaRPr lang="en-US" dirty="0"/>
        </a:p>
      </dgm:t>
    </dgm:pt>
    <dgm:pt modelId="{C10395EC-7A64-411B-906A-3300796F40C0}" type="parTrans" cxnId="{D11B45D1-C375-4951-8410-E5F89DABA1AF}">
      <dgm:prSet/>
      <dgm:spPr/>
      <dgm:t>
        <a:bodyPr/>
        <a:lstStyle/>
        <a:p>
          <a:endParaRPr lang="en-US"/>
        </a:p>
      </dgm:t>
    </dgm:pt>
    <dgm:pt modelId="{375503F3-7711-482C-B5AE-9CD6F1743233}" type="sibTrans" cxnId="{D11B45D1-C375-4951-8410-E5F89DABA1AF}">
      <dgm:prSet/>
      <dgm:spPr/>
      <dgm:t>
        <a:bodyPr/>
        <a:lstStyle/>
        <a:p>
          <a:endParaRPr lang="en-US"/>
        </a:p>
      </dgm:t>
    </dgm:pt>
    <dgm:pt modelId="{A47402DB-D8B7-4A93-A8BA-32CD4A6FF1C7}" type="pres">
      <dgm:prSet presAssocID="{7A8FC1A7-20E6-485B-9997-733722C6405F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B960151-F3F6-49F9-8B49-CCCA9FB9286E}" type="pres">
      <dgm:prSet presAssocID="{E172EB55-7EF8-40BD-82C5-1DEBD49E8D08}" presName="thickLine" presStyleLbl="alignNode1" presStyleIdx="0" presStyleCnt="4"/>
      <dgm:spPr/>
    </dgm:pt>
    <dgm:pt modelId="{70A90967-8371-4D5F-8CEA-FCE06E85881A}" type="pres">
      <dgm:prSet presAssocID="{E172EB55-7EF8-40BD-82C5-1DEBD49E8D08}" presName="horz1" presStyleCnt="0"/>
      <dgm:spPr/>
    </dgm:pt>
    <dgm:pt modelId="{14B2E878-0CF9-4A1F-9E8F-D8498BED5808}" type="pres">
      <dgm:prSet presAssocID="{E172EB55-7EF8-40BD-82C5-1DEBD49E8D08}" presName="tx1" presStyleLbl="revTx" presStyleIdx="0" presStyleCnt="4"/>
      <dgm:spPr/>
      <dgm:t>
        <a:bodyPr/>
        <a:lstStyle/>
        <a:p>
          <a:endParaRPr lang="en-US"/>
        </a:p>
      </dgm:t>
    </dgm:pt>
    <dgm:pt modelId="{6A2CC8EB-55A1-4FE4-8BD1-C114A5824C1E}" type="pres">
      <dgm:prSet presAssocID="{E172EB55-7EF8-40BD-82C5-1DEBD49E8D08}" presName="vert1" presStyleCnt="0"/>
      <dgm:spPr/>
    </dgm:pt>
    <dgm:pt modelId="{A3783F84-AB7A-4ED5-B940-A8F4574D0AAC}" type="pres">
      <dgm:prSet presAssocID="{69809E0A-D843-48C7-8BD3-A2E8872EB582}" presName="thickLine" presStyleLbl="alignNode1" presStyleIdx="1" presStyleCnt="4"/>
      <dgm:spPr/>
    </dgm:pt>
    <dgm:pt modelId="{B13FC1B7-DC6E-4235-9CE0-89D86687CE46}" type="pres">
      <dgm:prSet presAssocID="{69809E0A-D843-48C7-8BD3-A2E8872EB582}" presName="horz1" presStyleCnt="0"/>
      <dgm:spPr/>
    </dgm:pt>
    <dgm:pt modelId="{3FF272FC-6591-4D36-9F92-39D1D24E1F1A}" type="pres">
      <dgm:prSet presAssocID="{69809E0A-D843-48C7-8BD3-A2E8872EB582}" presName="tx1" presStyleLbl="revTx" presStyleIdx="1" presStyleCnt="4"/>
      <dgm:spPr/>
      <dgm:t>
        <a:bodyPr/>
        <a:lstStyle/>
        <a:p>
          <a:endParaRPr lang="en-US"/>
        </a:p>
      </dgm:t>
    </dgm:pt>
    <dgm:pt modelId="{6D852D41-486B-4CEC-A059-DD2CDB49B786}" type="pres">
      <dgm:prSet presAssocID="{69809E0A-D843-48C7-8BD3-A2E8872EB582}" presName="vert1" presStyleCnt="0"/>
      <dgm:spPr/>
    </dgm:pt>
    <dgm:pt modelId="{68ED3F34-2579-41C9-B2B0-B4A7663834F4}" type="pres">
      <dgm:prSet presAssocID="{0DF52169-BD87-4947-9C4D-23A424AFC654}" presName="thickLine" presStyleLbl="alignNode1" presStyleIdx="2" presStyleCnt="4"/>
      <dgm:spPr/>
    </dgm:pt>
    <dgm:pt modelId="{4744322B-9E85-4477-9E4B-400FF684AD8C}" type="pres">
      <dgm:prSet presAssocID="{0DF52169-BD87-4947-9C4D-23A424AFC654}" presName="horz1" presStyleCnt="0"/>
      <dgm:spPr/>
    </dgm:pt>
    <dgm:pt modelId="{3B19DB66-B1BE-4B11-ABDF-0ACC08E4B793}" type="pres">
      <dgm:prSet presAssocID="{0DF52169-BD87-4947-9C4D-23A424AFC654}" presName="tx1" presStyleLbl="revTx" presStyleIdx="2" presStyleCnt="4"/>
      <dgm:spPr/>
      <dgm:t>
        <a:bodyPr/>
        <a:lstStyle/>
        <a:p>
          <a:endParaRPr lang="en-US"/>
        </a:p>
      </dgm:t>
    </dgm:pt>
    <dgm:pt modelId="{981BA512-4D92-44EE-8BFC-5AA3219FE845}" type="pres">
      <dgm:prSet presAssocID="{0DF52169-BD87-4947-9C4D-23A424AFC654}" presName="vert1" presStyleCnt="0"/>
      <dgm:spPr/>
    </dgm:pt>
    <dgm:pt modelId="{D4F676B9-D7F7-41D4-B5A7-5BB4B61DFFE7}" type="pres">
      <dgm:prSet presAssocID="{D50E3529-CC80-4E93-85CC-3890C08F0AF2}" presName="thickLine" presStyleLbl="alignNode1" presStyleIdx="3" presStyleCnt="4"/>
      <dgm:spPr/>
    </dgm:pt>
    <dgm:pt modelId="{C22A935D-6D65-4D9B-BD08-BE34DF6D2970}" type="pres">
      <dgm:prSet presAssocID="{D50E3529-CC80-4E93-85CC-3890C08F0AF2}" presName="horz1" presStyleCnt="0"/>
      <dgm:spPr/>
    </dgm:pt>
    <dgm:pt modelId="{52DF9106-4D8F-4122-AA7B-9D1D41C9EA18}" type="pres">
      <dgm:prSet presAssocID="{D50E3529-CC80-4E93-85CC-3890C08F0AF2}" presName="tx1" presStyleLbl="revTx" presStyleIdx="3" presStyleCnt="4"/>
      <dgm:spPr/>
      <dgm:t>
        <a:bodyPr/>
        <a:lstStyle/>
        <a:p>
          <a:endParaRPr lang="en-US"/>
        </a:p>
      </dgm:t>
    </dgm:pt>
    <dgm:pt modelId="{5E2B4DFC-16C3-4037-9D8B-650336697254}" type="pres">
      <dgm:prSet presAssocID="{D50E3529-CC80-4E93-85CC-3890C08F0AF2}" presName="vert1" presStyleCnt="0"/>
      <dgm:spPr/>
    </dgm:pt>
  </dgm:ptLst>
  <dgm:cxnLst>
    <dgm:cxn modelId="{5FE56C47-76E7-484C-86D9-B1257DAC3790}" srcId="{7A8FC1A7-20E6-485B-9997-733722C6405F}" destId="{E172EB55-7EF8-40BD-82C5-1DEBD49E8D08}" srcOrd="0" destOrd="0" parTransId="{06058681-D149-4B6D-B28E-C5D378475944}" sibTransId="{18FFE3A1-AD67-4B00-8A0E-603733886EEE}"/>
    <dgm:cxn modelId="{43E9BBA2-AA34-418C-B159-40E5E92E3817}" srcId="{7A8FC1A7-20E6-485B-9997-733722C6405F}" destId="{0DF52169-BD87-4947-9C4D-23A424AFC654}" srcOrd="2" destOrd="0" parTransId="{D5140D1C-CFBA-4BB2-99FF-6D0D3CDE0CA2}" sibTransId="{06161CC9-85D3-4DDF-91E3-B46AB48F54CA}"/>
    <dgm:cxn modelId="{D11B45D1-C375-4951-8410-E5F89DABA1AF}" srcId="{7A8FC1A7-20E6-485B-9997-733722C6405F}" destId="{D50E3529-CC80-4E93-85CC-3890C08F0AF2}" srcOrd="3" destOrd="0" parTransId="{C10395EC-7A64-411B-906A-3300796F40C0}" sibTransId="{375503F3-7711-482C-B5AE-9CD6F1743233}"/>
    <dgm:cxn modelId="{F90D27B5-A674-4123-81D6-C64D82CBA023}" type="presOf" srcId="{7A8FC1A7-20E6-485B-9997-733722C6405F}" destId="{A47402DB-D8B7-4A93-A8BA-32CD4A6FF1C7}" srcOrd="0" destOrd="0" presId="urn:microsoft.com/office/officeart/2008/layout/LinedList"/>
    <dgm:cxn modelId="{2E1516AD-81CA-46AA-8426-607E2592ACFD}" type="presOf" srcId="{E172EB55-7EF8-40BD-82C5-1DEBD49E8D08}" destId="{14B2E878-0CF9-4A1F-9E8F-D8498BED5808}" srcOrd="0" destOrd="0" presId="urn:microsoft.com/office/officeart/2008/layout/LinedList"/>
    <dgm:cxn modelId="{815C19AD-0EA1-4E68-922A-7B974CC68066}" type="presOf" srcId="{69809E0A-D843-48C7-8BD3-A2E8872EB582}" destId="{3FF272FC-6591-4D36-9F92-39D1D24E1F1A}" srcOrd="0" destOrd="0" presId="urn:microsoft.com/office/officeart/2008/layout/LinedList"/>
    <dgm:cxn modelId="{F11025F3-7005-426F-A7E1-9D02758FF92E}" type="presOf" srcId="{D50E3529-CC80-4E93-85CC-3890C08F0AF2}" destId="{52DF9106-4D8F-4122-AA7B-9D1D41C9EA18}" srcOrd="0" destOrd="0" presId="urn:microsoft.com/office/officeart/2008/layout/LinedList"/>
    <dgm:cxn modelId="{7B1FBF4C-91F5-4467-B9DD-54AF3F0B8804}" srcId="{7A8FC1A7-20E6-485B-9997-733722C6405F}" destId="{69809E0A-D843-48C7-8BD3-A2E8872EB582}" srcOrd="1" destOrd="0" parTransId="{6F2EAEF9-18C7-4D33-A9F9-62CECB12BBE1}" sibTransId="{1D1475BA-FF85-4609-AFEA-9520A38D4899}"/>
    <dgm:cxn modelId="{52E1418E-BB77-4275-BB50-1F704DDA83A2}" type="presOf" srcId="{0DF52169-BD87-4947-9C4D-23A424AFC654}" destId="{3B19DB66-B1BE-4B11-ABDF-0ACC08E4B793}" srcOrd="0" destOrd="0" presId="urn:microsoft.com/office/officeart/2008/layout/LinedList"/>
    <dgm:cxn modelId="{B5A1C3B0-41E7-4E83-94C1-7A121FB9DE77}" type="presParOf" srcId="{A47402DB-D8B7-4A93-A8BA-32CD4A6FF1C7}" destId="{7B960151-F3F6-49F9-8B49-CCCA9FB9286E}" srcOrd="0" destOrd="0" presId="urn:microsoft.com/office/officeart/2008/layout/LinedList"/>
    <dgm:cxn modelId="{8FC816C1-761A-4EE9-838E-E2B66D7EBB84}" type="presParOf" srcId="{A47402DB-D8B7-4A93-A8BA-32CD4A6FF1C7}" destId="{70A90967-8371-4D5F-8CEA-FCE06E85881A}" srcOrd="1" destOrd="0" presId="urn:microsoft.com/office/officeart/2008/layout/LinedList"/>
    <dgm:cxn modelId="{BC45AF62-726B-4C14-BF69-5DE764E5ADE9}" type="presParOf" srcId="{70A90967-8371-4D5F-8CEA-FCE06E85881A}" destId="{14B2E878-0CF9-4A1F-9E8F-D8498BED5808}" srcOrd="0" destOrd="0" presId="urn:microsoft.com/office/officeart/2008/layout/LinedList"/>
    <dgm:cxn modelId="{2B1440EA-D91F-455B-A846-3F446D403D04}" type="presParOf" srcId="{70A90967-8371-4D5F-8CEA-FCE06E85881A}" destId="{6A2CC8EB-55A1-4FE4-8BD1-C114A5824C1E}" srcOrd="1" destOrd="0" presId="urn:microsoft.com/office/officeart/2008/layout/LinedList"/>
    <dgm:cxn modelId="{30BB7F14-D3EC-41FA-896E-D34B008A7DBA}" type="presParOf" srcId="{A47402DB-D8B7-4A93-A8BA-32CD4A6FF1C7}" destId="{A3783F84-AB7A-4ED5-B940-A8F4574D0AAC}" srcOrd="2" destOrd="0" presId="urn:microsoft.com/office/officeart/2008/layout/LinedList"/>
    <dgm:cxn modelId="{E6621497-7ACE-45C6-93C7-5AF896E9FFA4}" type="presParOf" srcId="{A47402DB-D8B7-4A93-A8BA-32CD4A6FF1C7}" destId="{B13FC1B7-DC6E-4235-9CE0-89D86687CE46}" srcOrd="3" destOrd="0" presId="urn:microsoft.com/office/officeart/2008/layout/LinedList"/>
    <dgm:cxn modelId="{4783593A-F5CA-4B3B-974F-8E5DFCE2BA8E}" type="presParOf" srcId="{B13FC1B7-DC6E-4235-9CE0-89D86687CE46}" destId="{3FF272FC-6591-4D36-9F92-39D1D24E1F1A}" srcOrd="0" destOrd="0" presId="urn:microsoft.com/office/officeart/2008/layout/LinedList"/>
    <dgm:cxn modelId="{10B2A90C-D918-4BC5-9CD9-E85469457CE1}" type="presParOf" srcId="{B13FC1B7-DC6E-4235-9CE0-89D86687CE46}" destId="{6D852D41-486B-4CEC-A059-DD2CDB49B786}" srcOrd="1" destOrd="0" presId="urn:microsoft.com/office/officeart/2008/layout/LinedList"/>
    <dgm:cxn modelId="{ED7630B7-8DAB-41E9-A409-97EB5640F36A}" type="presParOf" srcId="{A47402DB-D8B7-4A93-A8BA-32CD4A6FF1C7}" destId="{68ED3F34-2579-41C9-B2B0-B4A7663834F4}" srcOrd="4" destOrd="0" presId="urn:microsoft.com/office/officeart/2008/layout/LinedList"/>
    <dgm:cxn modelId="{C92DCCAD-39BA-4256-B292-FCF4AF683AF2}" type="presParOf" srcId="{A47402DB-D8B7-4A93-A8BA-32CD4A6FF1C7}" destId="{4744322B-9E85-4477-9E4B-400FF684AD8C}" srcOrd="5" destOrd="0" presId="urn:microsoft.com/office/officeart/2008/layout/LinedList"/>
    <dgm:cxn modelId="{F5208D04-74A6-4775-BD16-B52E8C643729}" type="presParOf" srcId="{4744322B-9E85-4477-9E4B-400FF684AD8C}" destId="{3B19DB66-B1BE-4B11-ABDF-0ACC08E4B793}" srcOrd="0" destOrd="0" presId="urn:microsoft.com/office/officeart/2008/layout/LinedList"/>
    <dgm:cxn modelId="{F45BE78D-3A09-4731-AD5B-92D6E4306B08}" type="presParOf" srcId="{4744322B-9E85-4477-9E4B-400FF684AD8C}" destId="{981BA512-4D92-44EE-8BFC-5AA3219FE845}" srcOrd="1" destOrd="0" presId="urn:microsoft.com/office/officeart/2008/layout/LinedList"/>
    <dgm:cxn modelId="{2A18420D-F280-4F55-AC53-052DE43DD771}" type="presParOf" srcId="{A47402DB-D8B7-4A93-A8BA-32CD4A6FF1C7}" destId="{D4F676B9-D7F7-41D4-B5A7-5BB4B61DFFE7}" srcOrd="6" destOrd="0" presId="urn:microsoft.com/office/officeart/2008/layout/LinedList"/>
    <dgm:cxn modelId="{151D0363-0ED2-4FC0-8C16-6144FAB2F589}" type="presParOf" srcId="{A47402DB-D8B7-4A93-A8BA-32CD4A6FF1C7}" destId="{C22A935D-6D65-4D9B-BD08-BE34DF6D2970}" srcOrd="7" destOrd="0" presId="urn:microsoft.com/office/officeart/2008/layout/LinedList"/>
    <dgm:cxn modelId="{5A230AAF-4753-4919-A7A7-F553450D76ED}" type="presParOf" srcId="{C22A935D-6D65-4D9B-BD08-BE34DF6D2970}" destId="{52DF9106-4D8F-4122-AA7B-9D1D41C9EA18}" srcOrd="0" destOrd="0" presId="urn:microsoft.com/office/officeart/2008/layout/LinedList"/>
    <dgm:cxn modelId="{4D090EE1-837A-462D-A3E2-6360E25C048A}" type="presParOf" srcId="{C22A935D-6D65-4D9B-BD08-BE34DF6D2970}" destId="{5E2B4DFC-16C3-4037-9D8B-650336697254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F2B9D06-D5C5-4B96-A8BB-524B5CBFDBA7}" type="doc">
      <dgm:prSet loTypeId="urn:microsoft.com/office/officeart/2005/8/layout/bList2" loCatId="list" qsTypeId="urn:microsoft.com/office/officeart/2005/8/quickstyle/simple2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BCDC85C-8502-4FCF-A8C4-F98035CEF101}">
      <dgm:prSet/>
      <dgm:spPr/>
      <dgm:t>
        <a:bodyPr/>
        <a:lstStyle/>
        <a:p>
          <a:pPr rtl="0"/>
          <a:r>
            <a:rPr lang="en-US" dirty="0" smtClean="0"/>
            <a:t>Traditional risk factors for heart disease include:</a:t>
          </a:r>
          <a:endParaRPr lang="en-US" dirty="0"/>
        </a:p>
      </dgm:t>
    </dgm:pt>
    <dgm:pt modelId="{C512162D-DF8F-4449-BDE5-F5D084C11943}" type="parTrans" cxnId="{D5487E2B-49E8-4E9A-B1FF-580BA2B15778}">
      <dgm:prSet/>
      <dgm:spPr/>
      <dgm:t>
        <a:bodyPr/>
        <a:lstStyle/>
        <a:p>
          <a:endParaRPr lang="en-US"/>
        </a:p>
      </dgm:t>
    </dgm:pt>
    <dgm:pt modelId="{42502578-58B5-4BB7-B1C4-FC815753F93A}" type="sibTrans" cxnId="{D5487E2B-49E8-4E9A-B1FF-580BA2B15778}">
      <dgm:prSet/>
      <dgm:spPr/>
      <dgm:t>
        <a:bodyPr/>
        <a:lstStyle/>
        <a:p>
          <a:endParaRPr lang="en-US"/>
        </a:p>
      </dgm:t>
    </dgm:pt>
    <dgm:pt modelId="{EE648CC9-6E29-47E0-96EA-C36FEEF1A733}">
      <dgm:prSet/>
      <dgm:spPr/>
      <dgm:t>
        <a:bodyPr/>
        <a:lstStyle/>
        <a:p>
          <a:pPr rtl="0"/>
          <a:r>
            <a:rPr lang="en-US" dirty="0" smtClean="0"/>
            <a:t>Smoking</a:t>
          </a:r>
          <a:endParaRPr lang="en-US" dirty="0"/>
        </a:p>
      </dgm:t>
    </dgm:pt>
    <dgm:pt modelId="{BFF1109C-5E96-4DCD-A8C5-CD379D08D536}" type="parTrans" cxnId="{78628979-0D7C-4A2D-B6D1-0F2F58830870}">
      <dgm:prSet/>
      <dgm:spPr/>
      <dgm:t>
        <a:bodyPr/>
        <a:lstStyle/>
        <a:p>
          <a:endParaRPr lang="en-US"/>
        </a:p>
      </dgm:t>
    </dgm:pt>
    <dgm:pt modelId="{B093F292-52C1-46FB-A742-9AF538F57D63}" type="sibTrans" cxnId="{78628979-0D7C-4A2D-B6D1-0F2F58830870}">
      <dgm:prSet/>
      <dgm:spPr/>
      <dgm:t>
        <a:bodyPr/>
        <a:lstStyle/>
        <a:p>
          <a:endParaRPr lang="en-US"/>
        </a:p>
      </dgm:t>
    </dgm:pt>
    <dgm:pt modelId="{15310CA9-16A4-4EB9-8C4A-3B8EB8B8DE89}">
      <dgm:prSet/>
      <dgm:spPr/>
      <dgm:t>
        <a:bodyPr/>
        <a:lstStyle/>
        <a:p>
          <a:pPr rtl="0"/>
          <a:r>
            <a:rPr lang="en-US" dirty="0" smtClean="0"/>
            <a:t>Obesity</a:t>
          </a:r>
          <a:endParaRPr lang="en-US" dirty="0"/>
        </a:p>
      </dgm:t>
    </dgm:pt>
    <dgm:pt modelId="{868D043F-47AD-418C-9033-C99F8EEB95DF}" type="parTrans" cxnId="{F96AE5E7-AE8B-4FCC-8EAC-E6AA787BFEDF}">
      <dgm:prSet/>
      <dgm:spPr/>
      <dgm:t>
        <a:bodyPr/>
        <a:lstStyle/>
        <a:p>
          <a:endParaRPr lang="en-US"/>
        </a:p>
      </dgm:t>
    </dgm:pt>
    <dgm:pt modelId="{0DB03D71-731D-4F69-A3E0-CF8A050A6681}" type="sibTrans" cxnId="{F96AE5E7-AE8B-4FCC-8EAC-E6AA787BFEDF}">
      <dgm:prSet/>
      <dgm:spPr/>
      <dgm:t>
        <a:bodyPr/>
        <a:lstStyle/>
        <a:p>
          <a:endParaRPr lang="en-US"/>
        </a:p>
      </dgm:t>
    </dgm:pt>
    <dgm:pt modelId="{76A5408A-35DD-46EC-8EE9-C7449D5E3526}">
      <dgm:prSet/>
      <dgm:spPr/>
      <dgm:t>
        <a:bodyPr/>
        <a:lstStyle/>
        <a:p>
          <a:pPr rtl="0"/>
          <a:r>
            <a:rPr lang="en-US" dirty="0" smtClean="0"/>
            <a:t>High blood pressure</a:t>
          </a:r>
          <a:endParaRPr lang="en-US" dirty="0"/>
        </a:p>
      </dgm:t>
    </dgm:pt>
    <dgm:pt modelId="{184F3108-22BE-49D8-9A2B-00789F0AF476}" type="parTrans" cxnId="{7D98F301-BD0E-44BE-AB38-F33F799378E3}">
      <dgm:prSet/>
      <dgm:spPr/>
      <dgm:t>
        <a:bodyPr/>
        <a:lstStyle/>
        <a:p>
          <a:endParaRPr lang="en-US"/>
        </a:p>
      </dgm:t>
    </dgm:pt>
    <dgm:pt modelId="{5DC3C6F4-17CC-4BBA-AA07-103769CD7B61}" type="sibTrans" cxnId="{7D98F301-BD0E-44BE-AB38-F33F799378E3}">
      <dgm:prSet/>
      <dgm:spPr/>
      <dgm:t>
        <a:bodyPr/>
        <a:lstStyle/>
        <a:p>
          <a:endParaRPr lang="en-US"/>
        </a:p>
      </dgm:t>
    </dgm:pt>
    <dgm:pt modelId="{71321046-5F0D-472F-9858-AC95C3BBED0A}">
      <dgm:prSet/>
      <dgm:spPr/>
      <dgm:t>
        <a:bodyPr/>
        <a:lstStyle/>
        <a:p>
          <a:pPr rtl="0"/>
          <a:r>
            <a:rPr lang="en-US" dirty="0" smtClean="0"/>
            <a:t>High total cholesterol</a:t>
          </a:r>
          <a:endParaRPr lang="en-US" dirty="0"/>
        </a:p>
      </dgm:t>
    </dgm:pt>
    <dgm:pt modelId="{8D064097-FA7F-4111-962A-96A498A37FC0}" type="parTrans" cxnId="{FF0B8BF2-A96E-4440-A839-49D92019358C}">
      <dgm:prSet/>
      <dgm:spPr/>
      <dgm:t>
        <a:bodyPr/>
        <a:lstStyle/>
        <a:p>
          <a:endParaRPr lang="en-US"/>
        </a:p>
      </dgm:t>
    </dgm:pt>
    <dgm:pt modelId="{586CC402-CD37-44E3-95C2-2C32465EFFE8}" type="sibTrans" cxnId="{FF0B8BF2-A96E-4440-A839-49D92019358C}">
      <dgm:prSet/>
      <dgm:spPr/>
      <dgm:t>
        <a:bodyPr/>
        <a:lstStyle/>
        <a:p>
          <a:endParaRPr lang="en-US"/>
        </a:p>
      </dgm:t>
    </dgm:pt>
    <dgm:pt modelId="{4B4B5F5B-9834-4D23-BDE6-91D3A9B6A3BD}">
      <dgm:prSet/>
      <dgm:spPr/>
      <dgm:t>
        <a:bodyPr/>
        <a:lstStyle/>
        <a:p>
          <a:pPr rtl="0"/>
          <a:r>
            <a:rPr lang="en-US" dirty="0" smtClean="0"/>
            <a:t>Low physical activity</a:t>
          </a:r>
          <a:endParaRPr lang="en-US" dirty="0"/>
        </a:p>
      </dgm:t>
    </dgm:pt>
    <dgm:pt modelId="{4A8F7B35-305E-481C-8871-9BFD801ED32C}" type="parTrans" cxnId="{FA510D30-F3F3-4654-A2E5-943E38B31B94}">
      <dgm:prSet/>
      <dgm:spPr/>
      <dgm:t>
        <a:bodyPr/>
        <a:lstStyle/>
        <a:p>
          <a:endParaRPr lang="en-US"/>
        </a:p>
      </dgm:t>
    </dgm:pt>
    <dgm:pt modelId="{DBC05FFE-2201-4D63-9D01-C7260DA7A361}" type="sibTrans" cxnId="{FA510D30-F3F3-4654-A2E5-943E38B31B94}">
      <dgm:prSet/>
      <dgm:spPr/>
      <dgm:t>
        <a:bodyPr/>
        <a:lstStyle/>
        <a:p>
          <a:endParaRPr lang="en-US"/>
        </a:p>
      </dgm:t>
    </dgm:pt>
    <dgm:pt modelId="{A29346AA-524E-42D5-B657-378413992CF3}">
      <dgm:prSet/>
      <dgm:spPr/>
      <dgm:t>
        <a:bodyPr/>
        <a:lstStyle/>
        <a:p>
          <a:pPr rtl="0"/>
          <a:r>
            <a:rPr lang="en-US" dirty="0" smtClean="0"/>
            <a:t>Low high-density lipoprotein (HDL) cholesterol</a:t>
          </a:r>
          <a:endParaRPr lang="en-US" dirty="0"/>
        </a:p>
      </dgm:t>
    </dgm:pt>
    <dgm:pt modelId="{E35AD158-2059-4209-8529-9E275F876B0F}" type="parTrans" cxnId="{AA24984C-DD34-4069-8397-2E497C9608D2}">
      <dgm:prSet/>
      <dgm:spPr/>
      <dgm:t>
        <a:bodyPr/>
        <a:lstStyle/>
        <a:p>
          <a:endParaRPr lang="en-US"/>
        </a:p>
      </dgm:t>
    </dgm:pt>
    <dgm:pt modelId="{6F954814-CBE2-4DD0-B2EF-E273737B32B9}" type="sibTrans" cxnId="{AA24984C-DD34-4069-8397-2E497C9608D2}">
      <dgm:prSet/>
      <dgm:spPr/>
      <dgm:t>
        <a:bodyPr/>
        <a:lstStyle/>
        <a:p>
          <a:endParaRPr lang="en-US"/>
        </a:p>
      </dgm:t>
    </dgm:pt>
    <dgm:pt modelId="{39AB1EBD-05D6-4178-842A-8D1572771A67}">
      <dgm:prSet/>
      <dgm:spPr/>
      <dgm:t>
        <a:bodyPr/>
        <a:lstStyle/>
        <a:p>
          <a:pPr rtl="0"/>
          <a:r>
            <a:rPr lang="en-US" dirty="0" smtClean="0"/>
            <a:t>Pre-diabetes</a:t>
          </a:r>
          <a:endParaRPr lang="en-US" dirty="0"/>
        </a:p>
      </dgm:t>
    </dgm:pt>
    <dgm:pt modelId="{2D98F8F6-F471-439C-AFDA-EBB2BE52F578}" type="parTrans" cxnId="{F8E01ADB-2FDE-4B4E-AFAE-9719B3F7BCF2}">
      <dgm:prSet/>
      <dgm:spPr/>
      <dgm:t>
        <a:bodyPr/>
        <a:lstStyle/>
        <a:p>
          <a:endParaRPr lang="en-US"/>
        </a:p>
      </dgm:t>
    </dgm:pt>
    <dgm:pt modelId="{1ABF1428-65BD-4C70-B16D-BFD77E48BABE}" type="sibTrans" cxnId="{F8E01ADB-2FDE-4B4E-AFAE-9719B3F7BCF2}">
      <dgm:prSet/>
      <dgm:spPr/>
      <dgm:t>
        <a:bodyPr/>
        <a:lstStyle/>
        <a:p>
          <a:endParaRPr lang="en-US"/>
        </a:p>
      </dgm:t>
    </dgm:pt>
    <dgm:pt modelId="{56457917-2328-4E48-8BFD-6BC4D0E028C7}">
      <dgm:prSet/>
      <dgm:spPr/>
      <dgm:t>
        <a:bodyPr/>
        <a:lstStyle/>
        <a:p>
          <a:pPr rtl="0"/>
          <a:r>
            <a:rPr lang="en-US" dirty="0" smtClean="0"/>
            <a:t>Traditional risk factors for type 2 diabetes include:</a:t>
          </a:r>
          <a:endParaRPr lang="en-US" dirty="0"/>
        </a:p>
      </dgm:t>
    </dgm:pt>
    <dgm:pt modelId="{C19324F0-1A5C-4748-9A4B-639BD1A972F2}" type="parTrans" cxnId="{62CD4A18-A23B-4271-85C2-6CE363BCF3A2}">
      <dgm:prSet/>
      <dgm:spPr/>
      <dgm:t>
        <a:bodyPr/>
        <a:lstStyle/>
        <a:p>
          <a:endParaRPr lang="en-US"/>
        </a:p>
      </dgm:t>
    </dgm:pt>
    <dgm:pt modelId="{CAD14871-346C-4464-B7A3-134ED83A6FC2}" type="sibTrans" cxnId="{62CD4A18-A23B-4271-85C2-6CE363BCF3A2}">
      <dgm:prSet/>
      <dgm:spPr/>
      <dgm:t>
        <a:bodyPr/>
        <a:lstStyle/>
        <a:p>
          <a:endParaRPr lang="en-US"/>
        </a:p>
      </dgm:t>
    </dgm:pt>
    <dgm:pt modelId="{C359B2C8-DA04-48FD-A0F1-F881045CFA03}">
      <dgm:prSet/>
      <dgm:spPr/>
      <dgm:t>
        <a:bodyPr/>
        <a:lstStyle/>
        <a:p>
          <a:pPr rtl="0"/>
          <a:r>
            <a:rPr lang="en-US" dirty="0" smtClean="0"/>
            <a:t>Obesity</a:t>
          </a:r>
          <a:endParaRPr lang="en-US" dirty="0"/>
        </a:p>
      </dgm:t>
    </dgm:pt>
    <dgm:pt modelId="{C8C8AF5D-6A17-4D88-9121-E3AB76122EAE}" type="parTrans" cxnId="{87674BE3-A67F-4362-BB54-B55143B13458}">
      <dgm:prSet/>
      <dgm:spPr/>
      <dgm:t>
        <a:bodyPr/>
        <a:lstStyle/>
        <a:p>
          <a:endParaRPr lang="en-US"/>
        </a:p>
      </dgm:t>
    </dgm:pt>
    <dgm:pt modelId="{9D183015-BAE6-4BBF-B875-AE19B86DEF46}" type="sibTrans" cxnId="{87674BE3-A67F-4362-BB54-B55143B13458}">
      <dgm:prSet/>
      <dgm:spPr/>
      <dgm:t>
        <a:bodyPr/>
        <a:lstStyle/>
        <a:p>
          <a:endParaRPr lang="en-US"/>
        </a:p>
      </dgm:t>
    </dgm:pt>
    <dgm:pt modelId="{BAEA1C76-9F7C-4DD8-95EE-8A4D473F8C43}">
      <dgm:prSet/>
      <dgm:spPr/>
      <dgm:t>
        <a:bodyPr/>
        <a:lstStyle/>
        <a:p>
          <a:pPr rtl="0"/>
          <a:r>
            <a:rPr lang="en-US" dirty="0" smtClean="0"/>
            <a:t>A sedentary lifestyle</a:t>
          </a:r>
          <a:endParaRPr lang="en-US" dirty="0"/>
        </a:p>
      </dgm:t>
    </dgm:pt>
    <dgm:pt modelId="{7F04C729-C686-4FE7-962C-22A848CBF706}" type="parTrans" cxnId="{38E71E6E-F182-4CD2-BE14-8D57886C618A}">
      <dgm:prSet/>
      <dgm:spPr/>
      <dgm:t>
        <a:bodyPr/>
        <a:lstStyle/>
        <a:p>
          <a:endParaRPr lang="en-US"/>
        </a:p>
      </dgm:t>
    </dgm:pt>
    <dgm:pt modelId="{17AB9578-08CB-4489-9503-8E12813E20F7}" type="sibTrans" cxnId="{38E71E6E-F182-4CD2-BE14-8D57886C618A}">
      <dgm:prSet/>
      <dgm:spPr/>
      <dgm:t>
        <a:bodyPr/>
        <a:lstStyle/>
        <a:p>
          <a:endParaRPr lang="en-US"/>
        </a:p>
      </dgm:t>
    </dgm:pt>
    <dgm:pt modelId="{A5252EE2-56A3-44BF-A9ED-4AD7A06701EF}">
      <dgm:prSet/>
      <dgm:spPr/>
      <dgm:t>
        <a:bodyPr/>
        <a:lstStyle/>
        <a:p>
          <a:pPr rtl="0"/>
          <a:r>
            <a:rPr lang="en-US" dirty="0" smtClean="0"/>
            <a:t>A sugar-heavy diet</a:t>
          </a:r>
          <a:endParaRPr lang="en-US" dirty="0"/>
        </a:p>
      </dgm:t>
    </dgm:pt>
    <dgm:pt modelId="{D0509E47-5977-4794-81E3-C9CF3F3F9D5C}" type="parTrans" cxnId="{A18A70C2-34F8-4D30-BA6A-8D6043CF1FE4}">
      <dgm:prSet/>
      <dgm:spPr/>
      <dgm:t>
        <a:bodyPr/>
        <a:lstStyle/>
        <a:p>
          <a:endParaRPr lang="en-US"/>
        </a:p>
      </dgm:t>
    </dgm:pt>
    <dgm:pt modelId="{FD1E3E70-2994-4BE6-97A3-E6B668616FFE}" type="sibTrans" cxnId="{A18A70C2-34F8-4D30-BA6A-8D6043CF1FE4}">
      <dgm:prSet/>
      <dgm:spPr/>
      <dgm:t>
        <a:bodyPr/>
        <a:lstStyle/>
        <a:p>
          <a:endParaRPr lang="en-US"/>
        </a:p>
      </dgm:t>
    </dgm:pt>
    <dgm:pt modelId="{9AE8998B-9F94-4A43-90DF-3BD833A7610C}">
      <dgm:prSet/>
      <dgm:spPr/>
      <dgm:t>
        <a:bodyPr/>
        <a:lstStyle/>
        <a:p>
          <a:pPr rtl="0"/>
          <a:r>
            <a:rPr lang="en-US" dirty="0" smtClean="0"/>
            <a:t>High blood pressure</a:t>
          </a:r>
          <a:endParaRPr lang="en-US" dirty="0"/>
        </a:p>
      </dgm:t>
    </dgm:pt>
    <dgm:pt modelId="{3D53C7CE-7454-4AC3-A10A-2D4ADB2C37BF}" type="parTrans" cxnId="{30A5E8F4-8B2B-447E-A0D1-97EAF16CB5DD}">
      <dgm:prSet/>
      <dgm:spPr/>
      <dgm:t>
        <a:bodyPr/>
        <a:lstStyle/>
        <a:p>
          <a:endParaRPr lang="en-US"/>
        </a:p>
      </dgm:t>
    </dgm:pt>
    <dgm:pt modelId="{DB047143-39E2-4339-A538-3E9804ECC18A}" type="sibTrans" cxnId="{30A5E8F4-8B2B-447E-A0D1-97EAF16CB5DD}">
      <dgm:prSet/>
      <dgm:spPr/>
      <dgm:t>
        <a:bodyPr/>
        <a:lstStyle/>
        <a:p>
          <a:endParaRPr lang="en-US"/>
        </a:p>
      </dgm:t>
    </dgm:pt>
    <dgm:pt modelId="{D358F2DF-735B-4BB9-94E0-384C03A45204}">
      <dgm:prSet/>
      <dgm:spPr/>
      <dgm:t>
        <a:bodyPr/>
        <a:lstStyle/>
        <a:p>
          <a:pPr rtl="0"/>
          <a:r>
            <a:rPr lang="en-US" dirty="0" smtClean="0"/>
            <a:t>Pre-diabetes</a:t>
          </a:r>
          <a:endParaRPr lang="en-US" dirty="0"/>
        </a:p>
      </dgm:t>
    </dgm:pt>
    <dgm:pt modelId="{757C0247-95C4-4898-9C53-1F8B9CC6F3EB}" type="parTrans" cxnId="{6BDB8BEC-0FDD-4EB2-A9B9-F0F463CBEE28}">
      <dgm:prSet/>
      <dgm:spPr/>
      <dgm:t>
        <a:bodyPr/>
        <a:lstStyle/>
        <a:p>
          <a:endParaRPr lang="en-US"/>
        </a:p>
      </dgm:t>
    </dgm:pt>
    <dgm:pt modelId="{D225986D-8035-4710-82D1-E54EC552416F}" type="sibTrans" cxnId="{6BDB8BEC-0FDD-4EB2-A9B9-F0F463CBEE28}">
      <dgm:prSet/>
      <dgm:spPr/>
      <dgm:t>
        <a:bodyPr/>
        <a:lstStyle/>
        <a:p>
          <a:endParaRPr lang="en-US"/>
        </a:p>
      </dgm:t>
    </dgm:pt>
    <dgm:pt modelId="{D39A598F-864E-4936-8D68-5656249868F9}" type="pres">
      <dgm:prSet presAssocID="{2F2B9D06-D5C5-4B96-A8BB-524B5CBFDBA7}" presName="diagram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8BF9CA7-7992-47FC-9819-D6F98A90DEAE}" type="pres">
      <dgm:prSet presAssocID="{6BCDC85C-8502-4FCF-A8C4-F98035CEF101}" presName="compNode" presStyleCnt="0"/>
      <dgm:spPr/>
    </dgm:pt>
    <dgm:pt modelId="{CE00D22E-C485-469D-8321-C7CC5745E511}" type="pres">
      <dgm:prSet presAssocID="{6BCDC85C-8502-4FCF-A8C4-F98035CEF101}" presName="childRect" presStyleLbl="bgAcc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6875C-C7BD-4674-A629-38C32D302A9B}" type="pres">
      <dgm:prSet presAssocID="{6BCDC85C-8502-4FCF-A8C4-F98035CEF101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FF8F17D-E99B-4D84-9F5F-D68F69C1CAF6}" type="pres">
      <dgm:prSet presAssocID="{6BCDC85C-8502-4FCF-A8C4-F98035CEF101}" presName="parentRect" presStyleLbl="alignNode1" presStyleIdx="0" presStyleCnt="2"/>
      <dgm:spPr/>
      <dgm:t>
        <a:bodyPr/>
        <a:lstStyle/>
        <a:p>
          <a:endParaRPr lang="en-US"/>
        </a:p>
      </dgm:t>
    </dgm:pt>
    <dgm:pt modelId="{F80A74ED-0461-4B9E-8428-F9AA12CFE6DA}" type="pres">
      <dgm:prSet presAssocID="{6BCDC85C-8502-4FCF-A8C4-F98035CEF101}" presName="adorn" presStyleLbl="fgAccFollow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3000" r="-13000"/>
          </a:stretch>
        </a:blipFill>
      </dgm:spPr>
    </dgm:pt>
    <dgm:pt modelId="{4D6D9C9B-AA79-47CB-80B8-2B5CD47E37D7}" type="pres">
      <dgm:prSet presAssocID="{42502578-58B5-4BB7-B1C4-FC815753F93A}" presName="sibTrans" presStyleLbl="sibTrans2D1" presStyleIdx="0" presStyleCnt="0"/>
      <dgm:spPr/>
      <dgm:t>
        <a:bodyPr/>
        <a:lstStyle/>
        <a:p>
          <a:endParaRPr lang="en-US"/>
        </a:p>
      </dgm:t>
    </dgm:pt>
    <dgm:pt modelId="{56564768-065F-44C5-B3B8-CC0D7843E61D}" type="pres">
      <dgm:prSet presAssocID="{56457917-2328-4E48-8BFD-6BC4D0E028C7}" presName="compNode" presStyleCnt="0"/>
      <dgm:spPr/>
    </dgm:pt>
    <dgm:pt modelId="{7E29952C-FBAC-48E5-88D0-AFF5EB6F6088}" type="pres">
      <dgm:prSet presAssocID="{56457917-2328-4E48-8BFD-6BC4D0E028C7}" presName="childRect" presStyleLbl="bgAcc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D95048-0B82-4DFB-B2D2-7F18E36C1145}" type="pres">
      <dgm:prSet presAssocID="{56457917-2328-4E48-8BFD-6BC4D0E028C7}" presName="parentText" presStyleLbl="node1" presStyleIdx="0" presStyleCnt="0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C99C91C-D386-44BB-9220-2ACF7E096439}" type="pres">
      <dgm:prSet presAssocID="{56457917-2328-4E48-8BFD-6BC4D0E028C7}" presName="parentRect" presStyleLbl="alignNode1" presStyleIdx="1" presStyleCnt="2"/>
      <dgm:spPr/>
      <dgm:t>
        <a:bodyPr/>
        <a:lstStyle/>
        <a:p>
          <a:endParaRPr lang="en-US"/>
        </a:p>
      </dgm:t>
    </dgm:pt>
    <dgm:pt modelId="{6CCA8494-2E42-498D-886C-46972E87E421}" type="pres">
      <dgm:prSet presAssocID="{56457917-2328-4E48-8BFD-6BC4D0E028C7}" presName="adorn" presStyleLbl="fgAccFollowNode1" presStyleIdx="1" presStyleCnt="2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endParaRPr lang="en-US"/>
        </a:p>
      </dgm:t>
    </dgm:pt>
  </dgm:ptLst>
  <dgm:cxnLst>
    <dgm:cxn modelId="{06848739-70E6-4F7E-B756-553B4391ABCC}" type="presOf" srcId="{C359B2C8-DA04-48FD-A0F1-F881045CFA03}" destId="{7E29952C-FBAC-48E5-88D0-AFF5EB6F6088}" srcOrd="0" destOrd="0" presId="urn:microsoft.com/office/officeart/2005/8/layout/bList2"/>
    <dgm:cxn modelId="{30A5E8F4-8B2B-447E-A0D1-97EAF16CB5DD}" srcId="{56457917-2328-4E48-8BFD-6BC4D0E028C7}" destId="{9AE8998B-9F94-4A43-90DF-3BD833A7610C}" srcOrd="3" destOrd="0" parTransId="{3D53C7CE-7454-4AC3-A10A-2D4ADB2C37BF}" sibTransId="{DB047143-39E2-4339-A538-3E9804ECC18A}"/>
    <dgm:cxn modelId="{0F72B948-A82B-4433-ADF2-2EB824E43CF2}" type="presOf" srcId="{A29346AA-524E-42D5-B657-378413992CF3}" destId="{CE00D22E-C485-469D-8321-C7CC5745E511}" srcOrd="0" destOrd="5" presId="urn:microsoft.com/office/officeart/2005/8/layout/bList2"/>
    <dgm:cxn modelId="{E9BA9196-FCFA-4725-AC07-E2BCA522C5E3}" type="presOf" srcId="{39AB1EBD-05D6-4178-842A-8D1572771A67}" destId="{CE00D22E-C485-469D-8321-C7CC5745E511}" srcOrd="0" destOrd="6" presId="urn:microsoft.com/office/officeart/2005/8/layout/bList2"/>
    <dgm:cxn modelId="{79AB436B-1C0F-419D-9A65-FC1E22126D53}" type="presOf" srcId="{2F2B9D06-D5C5-4B96-A8BB-524B5CBFDBA7}" destId="{D39A598F-864E-4936-8D68-5656249868F9}" srcOrd="0" destOrd="0" presId="urn:microsoft.com/office/officeart/2005/8/layout/bList2"/>
    <dgm:cxn modelId="{4E5D542E-04D5-4B68-BD24-7C6FB6A16BA1}" type="presOf" srcId="{BAEA1C76-9F7C-4DD8-95EE-8A4D473F8C43}" destId="{7E29952C-FBAC-48E5-88D0-AFF5EB6F6088}" srcOrd="0" destOrd="1" presId="urn:microsoft.com/office/officeart/2005/8/layout/bList2"/>
    <dgm:cxn modelId="{6BDB8BEC-0FDD-4EB2-A9B9-F0F463CBEE28}" srcId="{56457917-2328-4E48-8BFD-6BC4D0E028C7}" destId="{D358F2DF-735B-4BB9-94E0-384C03A45204}" srcOrd="4" destOrd="0" parTransId="{757C0247-95C4-4898-9C53-1F8B9CC6F3EB}" sibTransId="{D225986D-8035-4710-82D1-E54EC552416F}"/>
    <dgm:cxn modelId="{E94FD189-0EDE-40DB-B0B8-A1A2020DB4B6}" type="presOf" srcId="{D358F2DF-735B-4BB9-94E0-384C03A45204}" destId="{7E29952C-FBAC-48E5-88D0-AFF5EB6F6088}" srcOrd="0" destOrd="4" presId="urn:microsoft.com/office/officeart/2005/8/layout/bList2"/>
    <dgm:cxn modelId="{032FC2E8-F7AE-4C18-AEE3-8A1E9964C2E1}" type="presOf" srcId="{56457917-2328-4E48-8BFD-6BC4D0E028C7}" destId="{EC99C91C-D386-44BB-9220-2ACF7E096439}" srcOrd="1" destOrd="0" presId="urn:microsoft.com/office/officeart/2005/8/layout/bList2"/>
    <dgm:cxn modelId="{FA510D30-F3F3-4654-A2E5-943E38B31B94}" srcId="{6BCDC85C-8502-4FCF-A8C4-F98035CEF101}" destId="{4B4B5F5B-9834-4D23-BDE6-91D3A9B6A3BD}" srcOrd="4" destOrd="0" parTransId="{4A8F7B35-305E-481C-8871-9BFD801ED32C}" sibTransId="{DBC05FFE-2201-4D63-9D01-C7260DA7A361}"/>
    <dgm:cxn modelId="{38E71E6E-F182-4CD2-BE14-8D57886C618A}" srcId="{56457917-2328-4E48-8BFD-6BC4D0E028C7}" destId="{BAEA1C76-9F7C-4DD8-95EE-8A4D473F8C43}" srcOrd="1" destOrd="0" parTransId="{7F04C729-C686-4FE7-962C-22A848CBF706}" sibTransId="{17AB9578-08CB-4489-9503-8E12813E20F7}"/>
    <dgm:cxn modelId="{1B1C13B1-4822-4B52-AF03-8C6E483557B4}" type="presOf" srcId="{4B4B5F5B-9834-4D23-BDE6-91D3A9B6A3BD}" destId="{CE00D22E-C485-469D-8321-C7CC5745E511}" srcOrd="0" destOrd="4" presId="urn:microsoft.com/office/officeart/2005/8/layout/bList2"/>
    <dgm:cxn modelId="{87674BE3-A67F-4362-BB54-B55143B13458}" srcId="{56457917-2328-4E48-8BFD-6BC4D0E028C7}" destId="{C359B2C8-DA04-48FD-A0F1-F881045CFA03}" srcOrd="0" destOrd="0" parTransId="{C8C8AF5D-6A17-4D88-9121-E3AB76122EAE}" sibTransId="{9D183015-BAE6-4BBF-B875-AE19B86DEF46}"/>
    <dgm:cxn modelId="{AB384F61-3D27-4CC5-92C0-3269A0B569A4}" type="presOf" srcId="{56457917-2328-4E48-8BFD-6BC4D0E028C7}" destId="{61D95048-0B82-4DFB-B2D2-7F18E36C1145}" srcOrd="0" destOrd="0" presId="urn:microsoft.com/office/officeart/2005/8/layout/bList2"/>
    <dgm:cxn modelId="{526BAC76-A3B3-4F25-8250-F9027C740AEE}" type="presOf" srcId="{6BCDC85C-8502-4FCF-A8C4-F98035CEF101}" destId="{6FF8F17D-E99B-4D84-9F5F-D68F69C1CAF6}" srcOrd="1" destOrd="0" presId="urn:microsoft.com/office/officeart/2005/8/layout/bList2"/>
    <dgm:cxn modelId="{FF0B8BF2-A96E-4440-A839-49D92019358C}" srcId="{6BCDC85C-8502-4FCF-A8C4-F98035CEF101}" destId="{71321046-5F0D-472F-9858-AC95C3BBED0A}" srcOrd="3" destOrd="0" parTransId="{8D064097-FA7F-4111-962A-96A498A37FC0}" sibTransId="{586CC402-CD37-44E3-95C2-2C32465EFFE8}"/>
    <dgm:cxn modelId="{288AEB2C-2AED-4840-A7D5-46BB1A3D7335}" type="presOf" srcId="{9AE8998B-9F94-4A43-90DF-3BD833A7610C}" destId="{7E29952C-FBAC-48E5-88D0-AFF5EB6F6088}" srcOrd="0" destOrd="3" presId="urn:microsoft.com/office/officeart/2005/8/layout/bList2"/>
    <dgm:cxn modelId="{AA24984C-DD34-4069-8397-2E497C9608D2}" srcId="{6BCDC85C-8502-4FCF-A8C4-F98035CEF101}" destId="{A29346AA-524E-42D5-B657-378413992CF3}" srcOrd="5" destOrd="0" parTransId="{E35AD158-2059-4209-8529-9E275F876B0F}" sibTransId="{6F954814-CBE2-4DD0-B2EF-E273737B32B9}"/>
    <dgm:cxn modelId="{9E64961D-1A01-4906-AF78-B75163DA8D14}" type="presOf" srcId="{A5252EE2-56A3-44BF-A9ED-4AD7A06701EF}" destId="{7E29952C-FBAC-48E5-88D0-AFF5EB6F6088}" srcOrd="0" destOrd="2" presId="urn:microsoft.com/office/officeart/2005/8/layout/bList2"/>
    <dgm:cxn modelId="{77CF8BAD-37BA-4D6F-94CD-5E5F9A566A76}" type="presOf" srcId="{15310CA9-16A4-4EB9-8C4A-3B8EB8B8DE89}" destId="{CE00D22E-C485-469D-8321-C7CC5745E511}" srcOrd="0" destOrd="1" presId="urn:microsoft.com/office/officeart/2005/8/layout/bList2"/>
    <dgm:cxn modelId="{F609234E-7EAF-450A-9ECE-03ACC6CD8085}" type="presOf" srcId="{6BCDC85C-8502-4FCF-A8C4-F98035CEF101}" destId="{0DC6875C-C7BD-4674-A629-38C32D302A9B}" srcOrd="0" destOrd="0" presId="urn:microsoft.com/office/officeart/2005/8/layout/bList2"/>
    <dgm:cxn modelId="{C5F58BE4-1B0A-451F-891B-50B77D30CCC4}" type="presOf" srcId="{76A5408A-35DD-46EC-8EE9-C7449D5E3526}" destId="{CE00D22E-C485-469D-8321-C7CC5745E511}" srcOrd="0" destOrd="2" presId="urn:microsoft.com/office/officeart/2005/8/layout/bList2"/>
    <dgm:cxn modelId="{8AF6A9E4-702D-459E-B43A-3310A96B941E}" type="presOf" srcId="{42502578-58B5-4BB7-B1C4-FC815753F93A}" destId="{4D6D9C9B-AA79-47CB-80B8-2B5CD47E37D7}" srcOrd="0" destOrd="0" presId="urn:microsoft.com/office/officeart/2005/8/layout/bList2"/>
    <dgm:cxn modelId="{7D98F301-BD0E-44BE-AB38-F33F799378E3}" srcId="{6BCDC85C-8502-4FCF-A8C4-F98035CEF101}" destId="{76A5408A-35DD-46EC-8EE9-C7449D5E3526}" srcOrd="2" destOrd="0" parTransId="{184F3108-22BE-49D8-9A2B-00789F0AF476}" sibTransId="{5DC3C6F4-17CC-4BBA-AA07-103769CD7B61}"/>
    <dgm:cxn modelId="{F96AE5E7-AE8B-4FCC-8EAC-E6AA787BFEDF}" srcId="{6BCDC85C-8502-4FCF-A8C4-F98035CEF101}" destId="{15310CA9-16A4-4EB9-8C4A-3B8EB8B8DE89}" srcOrd="1" destOrd="0" parTransId="{868D043F-47AD-418C-9033-C99F8EEB95DF}" sibTransId="{0DB03D71-731D-4F69-A3E0-CF8A050A6681}"/>
    <dgm:cxn modelId="{78628979-0D7C-4A2D-B6D1-0F2F58830870}" srcId="{6BCDC85C-8502-4FCF-A8C4-F98035CEF101}" destId="{EE648CC9-6E29-47E0-96EA-C36FEEF1A733}" srcOrd="0" destOrd="0" parTransId="{BFF1109C-5E96-4DCD-A8C5-CD379D08D536}" sibTransId="{B093F292-52C1-46FB-A742-9AF538F57D63}"/>
    <dgm:cxn modelId="{62CD4A18-A23B-4271-85C2-6CE363BCF3A2}" srcId="{2F2B9D06-D5C5-4B96-A8BB-524B5CBFDBA7}" destId="{56457917-2328-4E48-8BFD-6BC4D0E028C7}" srcOrd="1" destOrd="0" parTransId="{C19324F0-1A5C-4748-9A4B-639BD1A972F2}" sibTransId="{CAD14871-346C-4464-B7A3-134ED83A6FC2}"/>
    <dgm:cxn modelId="{F8E01ADB-2FDE-4B4E-AFAE-9719B3F7BCF2}" srcId="{6BCDC85C-8502-4FCF-A8C4-F98035CEF101}" destId="{39AB1EBD-05D6-4178-842A-8D1572771A67}" srcOrd="6" destOrd="0" parTransId="{2D98F8F6-F471-439C-AFDA-EBB2BE52F578}" sibTransId="{1ABF1428-65BD-4C70-B16D-BFD77E48BABE}"/>
    <dgm:cxn modelId="{A18A70C2-34F8-4D30-BA6A-8D6043CF1FE4}" srcId="{56457917-2328-4E48-8BFD-6BC4D0E028C7}" destId="{A5252EE2-56A3-44BF-A9ED-4AD7A06701EF}" srcOrd="2" destOrd="0" parTransId="{D0509E47-5977-4794-81E3-C9CF3F3F9D5C}" sibTransId="{FD1E3E70-2994-4BE6-97A3-E6B668616FFE}"/>
    <dgm:cxn modelId="{BBB62240-4C28-404D-9B2C-7DBDD064FB99}" type="presOf" srcId="{71321046-5F0D-472F-9858-AC95C3BBED0A}" destId="{CE00D22E-C485-469D-8321-C7CC5745E511}" srcOrd="0" destOrd="3" presId="urn:microsoft.com/office/officeart/2005/8/layout/bList2"/>
    <dgm:cxn modelId="{D5487E2B-49E8-4E9A-B1FF-580BA2B15778}" srcId="{2F2B9D06-D5C5-4B96-A8BB-524B5CBFDBA7}" destId="{6BCDC85C-8502-4FCF-A8C4-F98035CEF101}" srcOrd="0" destOrd="0" parTransId="{C512162D-DF8F-4449-BDE5-F5D084C11943}" sibTransId="{42502578-58B5-4BB7-B1C4-FC815753F93A}"/>
    <dgm:cxn modelId="{2A30A341-106E-41DD-BDA9-13C594F4C56C}" type="presOf" srcId="{EE648CC9-6E29-47E0-96EA-C36FEEF1A733}" destId="{CE00D22E-C485-469D-8321-C7CC5745E511}" srcOrd="0" destOrd="0" presId="urn:microsoft.com/office/officeart/2005/8/layout/bList2"/>
    <dgm:cxn modelId="{23661E48-4865-4142-9D51-86B1AEE7E943}" type="presParOf" srcId="{D39A598F-864E-4936-8D68-5656249868F9}" destId="{A8BF9CA7-7992-47FC-9819-D6F98A90DEAE}" srcOrd="0" destOrd="0" presId="urn:microsoft.com/office/officeart/2005/8/layout/bList2"/>
    <dgm:cxn modelId="{5F8A501F-E2A2-4355-9948-5B9A50538A01}" type="presParOf" srcId="{A8BF9CA7-7992-47FC-9819-D6F98A90DEAE}" destId="{CE00D22E-C485-469D-8321-C7CC5745E511}" srcOrd="0" destOrd="0" presId="urn:microsoft.com/office/officeart/2005/8/layout/bList2"/>
    <dgm:cxn modelId="{CF68B85C-76C9-4790-871D-160F0222C324}" type="presParOf" srcId="{A8BF9CA7-7992-47FC-9819-D6F98A90DEAE}" destId="{0DC6875C-C7BD-4674-A629-38C32D302A9B}" srcOrd="1" destOrd="0" presId="urn:microsoft.com/office/officeart/2005/8/layout/bList2"/>
    <dgm:cxn modelId="{059E98F4-0D5D-467F-9BEF-BC834A8738D3}" type="presParOf" srcId="{A8BF9CA7-7992-47FC-9819-D6F98A90DEAE}" destId="{6FF8F17D-E99B-4D84-9F5F-D68F69C1CAF6}" srcOrd="2" destOrd="0" presId="urn:microsoft.com/office/officeart/2005/8/layout/bList2"/>
    <dgm:cxn modelId="{8F147BC5-6656-466E-B283-A622A6A9D6EF}" type="presParOf" srcId="{A8BF9CA7-7992-47FC-9819-D6F98A90DEAE}" destId="{F80A74ED-0461-4B9E-8428-F9AA12CFE6DA}" srcOrd="3" destOrd="0" presId="urn:microsoft.com/office/officeart/2005/8/layout/bList2"/>
    <dgm:cxn modelId="{DB156248-A0FB-4D23-963A-7142F1A5C308}" type="presParOf" srcId="{D39A598F-864E-4936-8D68-5656249868F9}" destId="{4D6D9C9B-AA79-47CB-80B8-2B5CD47E37D7}" srcOrd="1" destOrd="0" presId="urn:microsoft.com/office/officeart/2005/8/layout/bList2"/>
    <dgm:cxn modelId="{8B5A47BE-8F47-4472-9532-EA7E5494B94D}" type="presParOf" srcId="{D39A598F-864E-4936-8D68-5656249868F9}" destId="{56564768-065F-44C5-B3B8-CC0D7843E61D}" srcOrd="2" destOrd="0" presId="urn:microsoft.com/office/officeart/2005/8/layout/bList2"/>
    <dgm:cxn modelId="{0BA931EF-D4F8-4554-BB9C-5E79E8F4DAA5}" type="presParOf" srcId="{56564768-065F-44C5-B3B8-CC0D7843E61D}" destId="{7E29952C-FBAC-48E5-88D0-AFF5EB6F6088}" srcOrd="0" destOrd="0" presId="urn:microsoft.com/office/officeart/2005/8/layout/bList2"/>
    <dgm:cxn modelId="{0573BE35-496F-4057-9C06-14FBFF892B67}" type="presParOf" srcId="{56564768-065F-44C5-B3B8-CC0D7843E61D}" destId="{61D95048-0B82-4DFB-B2D2-7F18E36C1145}" srcOrd="1" destOrd="0" presId="urn:microsoft.com/office/officeart/2005/8/layout/bList2"/>
    <dgm:cxn modelId="{010044E8-500A-4201-878A-0D82C4372E35}" type="presParOf" srcId="{56564768-065F-44C5-B3B8-CC0D7843E61D}" destId="{EC99C91C-D386-44BB-9220-2ACF7E096439}" srcOrd="2" destOrd="0" presId="urn:microsoft.com/office/officeart/2005/8/layout/bList2"/>
    <dgm:cxn modelId="{74070754-B9F2-4EEE-8816-10E6B58E48FD}" type="presParOf" srcId="{56564768-065F-44C5-B3B8-CC0D7843E61D}" destId="{6CCA8494-2E42-498D-886C-46972E87E421}" srcOrd="3" destOrd="0" presId="urn:microsoft.com/office/officeart/2005/8/layout/b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bList2">
  <dgm:title val=""/>
  <dgm:desc val=""/>
  <dgm:catLst>
    <dgm:cat type="list" pri="7000"/>
    <dgm:cat type="convert" pri="16000"/>
    <dgm:cat type="picture" pri="28000"/>
    <dgm:cat type="pictureconvert" pri="28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dir/>
      <dgm:animLvl val="lvl"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w" for="ch" ptType="sibTrans" refType="w" refFor="ch" refForName="compNode" op="equ" fact="0.08"/>
      <dgm:constr type="sp" refType="w" refFor="ch" refForName="compNode" op="equ" fact="0.16"/>
      <dgm:constr type="primFontSz" for="des" forName="parentText" op="equ" val="65"/>
      <dgm:constr type="primFontSz" for="des" forName="childRect" op="equ" val="65"/>
    </dgm:constrLst>
    <dgm:ruleLst/>
    <dgm:forEach name="nodesForEach" axis="ch" ptType="node">
      <dgm:layoutNode name="compNode">
        <dgm:alg type="composite">
          <dgm:param type="ar" val="0.943"/>
        </dgm:alg>
        <dgm:shape xmlns:r="http://schemas.openxmlformats.org/officeDocument/2006/relationships" r:blip="">
          <dgm:adjLst/>
        </dgm:shape>
        <dgm:presOf/>
        <dgm:choose name="Name3">
          <dgm:if name="Name4" axis="self" func="var" arg="dir" op="equ" val="norm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l" for="ch" forName="childRect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l" for="ch" forName="parentText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l" for="ch" forName="parentRect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r" for="ch" forName="adorn" refType="w"/>
            </dgm:constrLst>
          </dgm:if>
          <dgm:else name="Name5">
            <dgm:constrLst>
              <dgm:constr type="w" val="1"/>
              <dgm:constr type="h" refType="w" fact="1.06"/>
              <dgm:constr type="h" for="ch" forName="childRect" refType="h" fact="0.65"/>
              <dgm:constr type="w" for="ch" forName="childRect" refType="w" fact="0.923"/>
              <dgm:constr type="r" for="ch" forName="childRect" refType="w"/>
              <dgm:constr type="t" for="ch" forName="childRect"/>
              <dgm:constr type="w" for="ch" forName="parentText" refType="w" fact="0.65"/>
              <dgm:constr type="h" for="ch" forName="parentText" refType="h" refFor="ch" refForName="childRect" fact="0.43"/>
              <dgm:constr type="r" for="ch" forName="parentText" refType="w"/>
              <dgm:constr type="t" for="ch" forName="parentText" refType="h" refFor="ch" refForName="childRect"/>
              <dgm:constr type="w" for="ch" forName="parentRect" refType="w" fact="0.923"/>
              <dgm:constr type="h" for="ch" forName="parentRect" refType="h" refFor="ch" refForName="parentText"/>
              <dgm:constr type="r" for="ch" forName="parentRect" refType="w"/>
              <dgm:constr type="t" for="ch" forName="parentRect" refType="t" refFor="ch" refForName="parentText"/>
              <dgm:constr type="w" for="ch" forName="adorn" refType="w" refFor="ch" refForName="parentRect" fact="0.35"/>
              <dgm:constr type="h" for="ch" forName="adorn" refType="w" refFor="ch" refForName="parentRect" fact="0.35"/>
              <dgm:constr type="b" for="ch" forName="adorn" refType="h"/>
              <dgm:constr type="l" for="ch" forName="adorn"/>
            </dgm:constrLst>
          </dgm:else>
        </dgm:choose>
        <dgm:ruleLst/>
        <dgm:layoutNode name="childRect" styleLbl="b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2SameRect" r:blip="">
            <dgm:adjLst>
              <dgm:adj idx="1" val="0.08"/>
            </dgm:adjLst>
          </dgm:shape>
          <dgm:presOf axis="des" ptType="node"/>
          <dgm:constrLst>
            <dgm:constr type="secFontSz" refType="primFontSz"/>
            <dgm:constr type="tMarg" refType="primFontSz" fact="0.3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Text">
          <dgm:varLst>
            <dgm:chMax val="0"/>
            <dgm:bulletEnabled val="1"/>
          </dgm:varLst>
          <dgm:choose name="Name6">
            <dgm:if name="Name7" func="var" arg="dir" op="equ" val="norm">
              <dgm:alg type="tx">
                <dgm:param type="parTxLTRAlign" val="l"/>
                <dgm:param type="parTxRTLAlign" val="l"/>
              </dgm:alg>
            </dgm:if>
            <dgm:else name="Name8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ect" r:blip="" zOrderOff="1" hideGeom="1">
            <dgm:adjLst/>
          </dgm:shape>
          <dgm:presOf axis="self" ptType="node"/>
          <dgm:constrLst>
            <dgm:constr type="tMarg"/>
            <dgm:constr type="bMarg"/>
            <dgm:constr type="lMarg" refType="primFontSz" fact="0.3"/>
            <dgm:constr type="rMarg" refType="primFontSz" fact="0.1"/>
          </dgm:constrLst>
          <dgm:ruleLst>
            <dgm:rule type="primFontSz" val="5" fact="NaN" max="NaN"/>
          </dgm:ruleLst>
        </dgm:layoutNode>
        <dgm:layoutNode name="parentRect" styleLbl="alignNode1">
          <dgm:alg type="sp"/>
          <dgm:shape xmlns:r="http://schemas.openxmlformats.org/officeDocument/2006/relationships" type="rect" r:blip="">
            <dgm:adjLst/>
          </dgm:shape>
          <dgm:presOf axis="self" ptType="node"/>
          <dgm:constrLst/>
          <dgm:ruleLst/>
        </dgm:layoutNode>
        <dgm:layoutNode name="adorn" styleLbl="fgAccFollowNod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w" val="1"/>
            <dgm:constr type="h" refType="w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1AD723-27E8-4F37-B06D-265A65D8C0F7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34A0BC-B47C-4C96-A1D9-D5ABEF2BCFE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8999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Sarva Mangal</a:t>
            </a:r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878AA168-DF46-437D-B4A5-277F3FE7E0C1}" type="slidenum">
              <a:rPr lang="en-US" sz="1200" smtClean="0"/>
              <a:pPr eaLnBrk="1" hangingPunct="1"/>
              <a:t>5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7995507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Should be on while introducing the Speakers.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DB68C6F-D0AD-4778-8FBA-8DCCF969A636}" type="slidenum">
              <a:rPr lang="en-US" sz="1200" smtClean="0">
                <a:solidFill>
                  <a:prstClr val="black"/>
                </a:solidFill>
              </a:rPr>
              <a:pPr eaLnBrk="1" hangingPunct="1"/>
              <a:t>20</a:t>
            </a:fld>
            <a:endParaRPr lang="en-US" sz="1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87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Doctor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EA881FD-A56C-4635-AB1C-83641B3AA327}" type="slidenum">
              <a:rPr lang="en-US" sz="1200" smtClean="0"/>
              <a:pPr eaLnBrk="1" hangingPunct="1"/>
              <a:t>6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2518501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Doctor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EA881FD-A56C-4635-AB1C-83641B3AA327}" type="slidenum">
              <a:rPr lang="en-US" sz="1200" smtClean="0"/>
              <a:pPr eaLnBrk="1" hangingPunct="1"/>
              <a:t>8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781797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Doctor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EA881FD-A56C-4635-AB1C-83641B3AA327}" type="slidenum">
              <a:rPr lang="en-US" sz="1200" smtClean="0"/>
              <a:pPr eaLnBrk="1" hangingPunct="1"/>
              <a:t>9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36932815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Doctor</a:t>
            </a:r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1EA881FD-A56C-4635-AB1C-83641B3AA327}" type="slidenum">
              <a:rPr lang="en-US" sz="1200" smtClean="0"/>
              <a:pPr eaLnBrk="1" hangingPunct="1"/>
              <a:t>11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8396173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9956186-9DB6-4009-AE8C-2F9CB4B85DB0}" type="slidenum">
              <a:rPr lang="en-US" sz="1200" smtClean="0"/>
              <a:pPr eaLnBrk="1" hangingPunct="1"/>
              <a:t>13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229169580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 smtClean="0"/>
              <a:t>Should be on while introducing the Speakers.</a:t>
            </a: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DB68C6F-D0AD-4778-8FBA-8DCCF969A636}" type="slidenum">
              <a:rPr lang="en-US" sz="1200" smtClean="0"/>
              <a:pPr eaLnBrk="1" hangingPunct="1"/>
              <a:t>14</a:t>
            </a:fld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88969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34A0BC-B47C-4C96-A1D9-D5ABEF2BCFE4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8817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5DB68C6F-D0AD-4778-8FBA-8DCCF969A636}" type="slidenum">
              <a:rPr lang="en-US" sz="1200" smtClean="0">
                <a:solidFill>
                  <a:prstClr val="black"/>
                </a:solidFill>
              </a:rPr>
              <a:pPr eaLnBrk="1" hangingPunct="1"/>
              <a:t>19</a:t>
            </a:fld>
            <a:endParaRPr lang="en-US" sz="12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0534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315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642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84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5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6590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975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07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2395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431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3076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921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23648-6A25-4A68-877B-A7194265CC8C}" type="datetimeFigureOut">
              <a:rPr lang="en-US" smtClean="0"/>
              <a:t>4/28/2017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F13A17-5D21-4DF3-9A2E-AF6806EF743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911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Relationship Id="rId9" Type="http://schemas.openxmlformats.org/officeDocument/2006/relationships/image" Target="../media/image3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Relationship Id="rId9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8.jpe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4.xml"/><Relationship Id="rId5" Type="http://schemas.openxmlformats.org/officeDocument/2006/relationships/diagramData" Target="../diagrams/data4.xml"/><Relationship Id="rId10" Type="http://schemas.openxmlformats.org/officeDocument/2006/relationships/image" Target="../media/image3.jpeg"/><Relationship Id="rId4" Type="http://schemas.openxmlformats.org/officeDocument/2006/relationships/image" Target="../media/image9.png"/><Relationship Id="rId9" Type="http://schemas.microsoft.com/office/2007/relationships/diagramDrawing" Target="../diagrams/drawing4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5.xml"/><Relationship Id="rId3" Type="http://schemas.openxmlformats.org/officeDocument/2006/relationships/image" Target="../media/image2.jpeg"/><Relationship Id="rId7" Type="http://schemas.openxmlformats.org/officeDocument/2006/relationships/diagramQuickStyle" Target="../diagrams/quickStyle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Layout" Target="../diagrams/layout5.xml"/><Relationship Id="rId5" Type="http://schemas.openxmlformats.org/officeDocument/2006/relationships/diagramData" Target="../diagrams/data5.xml"/><Relationship Id="rId10" Type="http://schemas.openxmlformats.org/officeDocument/2006/relationships/image" Target="../media/image3.jpeg"/><Relationship Id="rId4" Type="http://schemas.openxmlformats.org/officeDocument/2006/relationships/image" Target="../media/image10.png"/><Relationship Id="rId9" Type="http://schemas.microsoft.com/office/2007/relationships/diagramDrawing" Target="../diagrams/drawing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scription: https://gallery.mailchimp.com/074ea78edf960ea44805f132c/images/f17de788-09f9-4faf-9f5e-1f86526858d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152400"/>
            <a:ext cx="7037246" cy="41441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962" y="152400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10000" y="4343400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A Wellness Challenge to Jains</a:t>
            </a:r>
          </a:p>
          <a:p>
            <a:pPr algn="ctr"/>
            <a:r>
              <a:rPr lang="en-US" sz="2400" b="1" dirty="0" smtClean="0"/>
              <a:t>May 15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, 2017– June 14</a:t>
            </a:r>
            <a:r>
              <a:rPr lang="en-US" sz="2400" b="1" baseline="30000" dirty="0" smtClean="0"/>
              <a:t>th</a:t>
            </a:r>
            <a:r>
              <a:rPr lang="en-US" sz="2400" b="1" dirty="0" smtClean="0"/>
              <a:t>, 2017</a:t>
            </a:r>
            <a:endParaRPr lang="en-US" sz="24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62400" y="5493603"/>
            <a:ext cx="441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/>
              <a:t>Manu Shah</a:t>
            </a:r>
          </a:p>
          <a:p>
            <a:pPr algn="ctr"/>
            <a:r>
              <a:rPr lang="en-US" sz="2400" b="1" dirty="0" smtClean="0"/>
              <a:t>April 23</a:t>
            </a:r>
            <a:r>
              <a:rPr lang="en-US" sz="2400" b="1" baseline="30000" dirty="0" smtClean="0"/>
              <a:t>rd</a:t>
            </a:r>
            <a:r>
              <a:rPr lang="en-US" sz="2400" b="1" dirty="0" smtClean="0"/>
              <a:t>, 2017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1564137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176645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Why Us?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676400" y="1066800"/>
            <a:ext cx="8839200" cy="44196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700" dirty="0"/>
              <a:t>Diet</a:t>
            </a:r>
          </a:p>
          <a:p>
            <a:pPr lvl="1" eaLnBrk="1" hangingPunct="1"/>
            <a:r>
              <a:rPr lang="en-US" sz="2700" dirty="0"/>
              <a:t>Refined carbohydrates</a:t>
            </a:r>
          </a:p>
          <a:p>
            <a:pPr lvl="1" eaLnBrk="1" hangingPunct="1"/>
            <a:r>
              <a:rPr lang="en-US" sz="2700" dirty="0"/>
              <a:t>Saturated fats</a:t>
            </a:r>
          </a:p>
        </p:txBody>
      </p:sp>
      <p:pic>
        <p:nvPicPr>
          <p:cNvPr id="7172" name="Picture 6" descr="http://3.bp.blogspot.com/-6N124ekDe5E/TnIidY_n3QI/AAAAAAAAElY/9l1fPO8LE78/s640/thal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2819401"/>
            <a:ext cx="3948113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3" name="Line 7"/>
          <p:cNvSpPr>
            <a:spLocks noChangeShapeType="1"/>
          </p:cNvSpPr>
          <p:nvPr/>
        </p:nvSpPr>
        <p:spPr bwMode="auto">
          <a:xfrm flipH="1">
            <a:off x="6172200" y="2667000"/>
            <a:ext cx="2819400" cy="14478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7174" name="Text Box 9"/>
          <p:cNvSpPr txBox="1">
            <a:spLocks noChangeArrowheads="1"/>
          </p:cNvSpPr>
          <p:nvPr/>
        </p:nvSpPr>
        <p:spPr bwMode="auto">
          <a:xfrm>
            <a:off x="8991600" y="2352676"/>
            <a:ext cx="1524000" cy="4667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Fried Puri</a:t>
            </a:r>
          </a:p>
        </p:txBody>
      </p:sp>
      <p:sp>
        <p:nvSpPr>
          <p:cNvPr id="7175" name="Line 10"/>
          <p:cNvSpPr>
            <a:spLocks noChangeShapeType="1"/>
          </p:cNvSpPr>
          <p:nvPr/>
        </p:nvSpPr>
        <p:spPr bwMode="auto">
          <a:xfrm>
            <a:off x="3276600" y="3879850"/>
            <a:ext cx="1295400" cy="31115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7176" name="Text Box 11"/>
          <p:cNvSpPr txBox="1">
            <a:spLocks noChangeArrowheads="1"/>
          </p:cNvSpPr>
          <p:nvPr/>
        </p:nvSpPr>
        <p:spPr bwMode="auto">
          <a:xfrm>
            <a:off x="1676400" y="3048000"/>
            <a:ext cx="2057400" cy="83185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High calorie intake</a:t>
            </a:r>
          </a:p>
        </p:txBody>
      </p:sp>
      <p:sp>
        <p:nvSpPr>
          <p:cNvPr id="7177" name="Line 12"/>
          <p:cNvSpPr>
            <a:spLocks noChangeShapeType="1"/>
          </p:cNvSpPr>
          <p:nvPr/>
        </p:nvSpPr>
        <p:spPr bwMode="auto">
          <a:xfrm flipH="1" flipV="1">
            <a:off x="7162800" y="4267200"/>
            <a:ext cx="1828800" cy="38100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7178" name="Text Box 13"/>
          <p:cNvSpPr txBox="1">
            <a:spLocks noChangeArrowheads="1"/>
          </p:cNvSpPr>
          <p:nvPr/>
        </p:nvSpPr>
        <p:spPr bwMode="auto">
          <a:xfrm>
            <a:off x="8991600" y="4419601"/>
            <a:ext cx="15240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High Saturated Fats</a:t>
            </a:r>
          </a:p>
        </p:txBody>
      </p:sp>
      <p:sp>
        <p:nvSpPr>
          <p:cNvPr id="7179" name="Line 14"/>
          <p:cNvSpPr>
            <a:spLocks noChangeShapeType="1"/>
          </p:cNvSpPr>
          <p:nvPr/>
        </p:nvSpPr>
        <p:spPr bwMode="auto">
          <a:xfrm flipV="1">
            <a:off x="3733800" y="5410200"/>
            <a:ext cx="990600" cy="0"/>
          </a:xfrm>
          <a:prstGeom prst="line">
            <a:avLst/>
          </a:prstGeom>
          <a:noFill/>
          <a:ln w="57150">
            <a:solidFill>
              <a:schemeClr val="hlink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7180" name="Text Box 15"/>
          <p:cNvSpPr txBox="1">
            <a:spLocks noChangeArrowheads="1"/>
          </p:cNvSpPr>
          <p:nvPr/>
        </p:nvSpPr>
        <p:spPr bwMode="auto">
          <a:xfrm>
            <a:off x="1676400" y="5105401"/>
            <a:ext cx="2057400" cy="11969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dirty="0"/>
              <a:t>No fruits and minimal vegetables</a:t>
            </a:r>
          </a:p>
        </p:txBody>
      </p:sp>
      <p:pic>
        <p:nvPicPr>
          <p:cNvPr id="7183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725" y="152400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4860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2971800" y="152907"/>
            <a:ext cx="6099754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 dirty="0">
                <a:solidFill>
                  <a:schemeClr val="tx2"/>
                </a:solidFill>
              </a:rPr>
              <a:t>Traditional Risk Factors for Heart Disease and Type 2 Diabetes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295" y="102416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972230801"/>
              </p:ext>
            </p:extLst>
          </p:nvPr>
        </p:nvGraphicFramePr>
        <p:xfrm>
          <a:off x="304800" y="1447800"/>
          <a:ext cx="11658600" cy="52673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6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51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90801" y="70374"/>
            <a:ext cx="7315199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>
                <a:solidFill>
                  <a:srgbClr val="006600"/>
                </a:solidFill>
                <a:latin typeface="Tw Cen MT" pitchFamily="34" charset="0"/>
              </a:rPr>
              <a:t>HEALTH ASSESSMENTS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9295" y="102416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3048000" y="1419285"/>
            <a:ext cx="64008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>
                <a:solidFill>
                  <a:srgbClr val="FF0000"/>
                </a:solidFill>
              </a:rPr>
              <a:t>62% </a:t>
            </a:r>
            <a:endParaRPr lang="en-US" sz="4800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OVERWEIGHT</a:t>
            </a:r>
            <a:endParaRPr lang="en-US" sz="4800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48% AT RISK</a:t>
            </a:r>
            <a:endParaRPr lang="en-US" sz="4800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OF HEART DISEASE</a:t>
            </a:r>
            <a:endParaRPr lang="en-US" sz="4800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42% PRE-DIABETIC</a:t>
            </a:r>
            <a:endParaRPr lang="en-US" sz="4800" dirty="0">
              <a:solidFill>
                <a:srgbClr val="FF0000"/>
              </a:solidFill>
            </a:endParaRPr>
          </a:p>
          <a:p>
            <a:pPr algn="ctr"/>
            <a:r>
              <a:rPr lang="en-US" sz="4800" b="1" dirty="0">
                <a:solidFill>
                  <a:srgbClr val="FF0000"/>
                </a:solidFill>
              </a:rPr>
              <a:t>15% </a:t>
            </a:r>
            <a:r>
              <a:rPr lang="en-US" sz="4800" b="1" dirty="0" smtClean="0">
                <a:solidFill>
                  <a:srgbClr val="FF0000"/>
                </a:solidFill>
              </a:rPr>
              <a:t>DIABETIC</a:t>
            </a:r>
          </a:p>
          <a:p>
            <a:pPr algn="ctr"/>
            <a:r>
              <a:rPr lang="en-US" sz="2400" b="1" dirty="0" smtClean="0">
                <a:solidFill>
                  <a:srgbClr val="00B050"/>
                </a:solidFill>
              </a:rPr>
              <a:t>2012 Study at JCSC</a:t>
            </a:r>
            <a:endParaRPr 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92688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1212216"/>
            <a:ext cx="9144000" cy="5645784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7600" y="213088"/>
            <a:ext cx="739795" cy="690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763702" y="89060"/>
            <a:ext cx="8664595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500" b="1" dirty="0" smtClean="0">
                <a:solidFill>
                  <a:srgbClr val="006600"/>
                </a:solidFill>
                <a:latin typeface="Tw Cen MT" pitchFamily="34" charset="0"/>
              </a:rPr>
              <a:t>What Did We Learn…</a:t>
            </a:r>
            <a:endParaRPr lang="en-US" sz="5500" b="1" dirty="0">
              <a:solidFill>
                <a:srgbClr val="006600"/>
              </a:solidFill>
              <a:latin typeface="Tw Cen MT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63702" y="1027779"/>
            <a:ext cx="882965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/>
              <a:t>H</a:t>
            </a:r>
            <a:r>
              <a:rPr lang="en-US" sz="4000" b="1" dirty="0" smtClean="0"/>
              <a:t>abit </a:t>
            </a:r>
            <a:r>
              <a:rPr lang="en-US" sz="4000" b="1" dirty="0"/>
              <a:t>of generations are not easy to change</a:t>
            </a:r>
          </a:p>
          <a:p>
            <a:pPr algn="ctr"/>
            <a:endParaRPr lang="en-US" sz="1600" b="1" dirty="0"/>
          </a:p>
          <a:p>
            <a:pPr algn="ctr"/>
            <a:r>
              <a:rPr lang="en-US" sz="4000" b="1" dirty="0">
                <a:solidFill>
                  <a:srgbClr val="00B050"/>
                </a:solidFill>
              </a:rPr>
              <a:t>Richest </a:t>
            </a:r>
            <a:r>
              <a:rPr lang="en-US" sz="4000" b="1" dirty="0" smtClean="0">
                <a:solidFill>
                  <a:srgbClr val="00B050"/>
                </a:solidFill>
              </a:rPr>
              <a:t>Minority- </a:t>
            </a:r>
            <a:r>
              <a:rPr lang="en-US" sz="4000" b="1" dirty="0" smtClean="0">
                <a:solidFill>
                  <a:srgbClr val="0070C0"/>
                </a:solidFill>
              </a:rPr>
              <a:t>Highest Educated </a:t>
            </a:r>
          </a:p>
          <a:p>
            <a:pPr algn="ctr"/>
            <a:r>
              <a:rPr lang="en-US" sz="4000" b="1" dirty="0" smtClean="0">
                <a:solidFill>
                  <a:schemeClr val="accent2"/>
                </a:solidFill>
              </a:rPr>
              <a:t>Most Medical professionals per capita</a:t>
            </a:r>
          </a:p>
          <a:p>
            <a:pPr algn="ctr"/>
            <a:r>
              <a:rPr lang="en-US" sz="6000" b="1" dirty="0" smtClean="0">
                <a:solidFill>
                  <a:srgbClr val="C00000"/>
                </a:solidFill>
              </a:rPr>
              <a:t>Jains</a:t>
            </a:r>
          </a:p>
          <a:p>
            <a:pPr algn="ctr"/>
            <a:r>
              <a:rPr lang="en-US" sz="4000" b="1" dirty="0" smtClean="0"/>
              <a:t> </a:t>
            </a:r>
            <a:r>
              <a:rPr lang="en-US" sz="4000" b="1" dirty="0"/>
              <a:t>wellness score is similar to bottom 30% of Americans</a:t>
            </a:r>
          </a:p>
          <a:p>
            <a:pPr algn="ctr"/>
            <a:endParaRPr lang="en-US" sz="2000" b="1" dirty="0"/>
          </a:p>
          <a:p>
            <a:pPr algn="ctr"/>
            <a:r>
              <a:rPr lang="en-US" sz="4000" b="1" dirty="0">
                <a:solidFill>
                  <a:schemeClr val="accent6">
                    <a:lumMod val="50000"/>
                  </a:schemeClr>
                </a:solidFill>
              </a:rPr>
              <a:t>Giving up should not be the choice</a:t>
            </a:r>
          </a:p>
          <a:p>
            <a:pPr algn="ctr"/>
            <a:endParaRPr lang="en-US" sz="4000" dirty="0"/>
          </a:p>
        </p:txBody>
      </p:sp>
      <p:pic>
        <p:nvPicPr>
          <p:cNvPr id="9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89060"/>
            <a:ext cx="990600" cy="1009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06857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1524000" y="1371600"/>
            <a:ext cx="9144000" cy="320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5000" dirty="0"/>
              <a:t>Wellness Committee</a:t>
            </a: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4000" b="1" dirty="0" smtClean="0">
                <a:solidFill>
                  <a:srgbClr val="00B050"/>
                </a:solidFill>
              </a:rPr>
              <a:t>2017 Challenge </a:t>
            </a:r>
            <a:endParaRPr lang="en-US" sz="4000" b="1" dirty="0">
              <a:solidFill>
                <a:srgbClr val="00B050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chemeClr val="folHlink"/>
              </a:buClr>
              <a:buSzPct val="60000"/>
              <a:buFont typeface="Wingdings" pitchFamily="2" charset="2"/>
              <a:buNone/>
            </a:pPr>
            <a:r>
              <a:rPr lang="en-US" sz="5000" dirty="0" smtClean="0"/>
              <a:t>Jain Center</a:t>
            </a:r>
            <a:endParaRPr lang="en-US" sz="5000" dirty="0"/>
          </a:p>
        </p:txBody>
      </p:sp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1752600" y="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4300" dirty="0">
                <a:solidFill>
                  <a:schemeClr val="tx2"/>
                </a:solidFill>
              </a:rPr>
              <a:t>Jain Center of Southern California</a:t>
            </a: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4648201"/>
            <a:ext cx="2079625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899" y="4678358"/>
            <a:ext cx="20732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01976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Sugar Free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5299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dirty="0" smtClean="0"/>
              <a:t>No Refined Sugar (White or Brown), No Artificial Sweeteners</a:t>
            </a:r>
            <a:endParaRPr lang="en-US" b="1" dirty="0"/>
          </a:p>
          <a:p>
            <a:pPr marL="0" indent="0" algn="ctr">
              <a:buNone/>
            </a:pPr>
            <a:r>
              <a:rPr lang="en-US" b="1" dirty="0" smtClean="0"/>
              <a:t>No Soda – Diet Soda</a:t>
            </a:r>
          </a:p>
          <a:p>
            <a:pPr marL="0" indent="0" algn="ctr">
              <a:buNone/>
            </a:pPr>
            <a:r>
              <a:rPr lang="en-US" dirty="0" smtClean="0"/>
              <a:t>Details to follow</a:t>
            </a:r>
          </a:p>
          <a:p>
            <a:pPr marL="0" indent="0" algn="ctr">
              <a:buNone/>
            </a:pPr>
            <a:r>
              <a:rPr lang="en-US" b="1" dirty="0" smtClean="0"/>
              <a:t>Take the “Sugar Free Living” Wellness Challenge</a:t>
            </a:r>
          </a:p>
          <a:p>
            <a:pPr marL="0" indent="0" algn="ctr">
              <a:buNone/>
            </a:pPr>
            <a:r>
              <a:rPr lang="en-US" b="1" dirty="0" smtClean="0"/>
              <a:t>May 15</a:t>
            </a:r>
            <a:r>
              <a:rPr lang="en-US" b="1" baseline="30000" dirty="0" smtClean="0"/>
              <a:t>th</a:t>
            </a:r>
            <a:r>
              <a:rPr lang="en-US" b="1" dirty="0" smtClean="0"/>
              <a:t> or June 14</a:t>
            </a:r>
            <a:r>
              <a:rPr lang="en-US" b="1" baseline="30000" dirty="0" smtClean="0"/>
              <a:t>th</a:t>
            </a:r>
            <a:r>
              <a:rPr lang="en-US" b="1" dirty="0" smtClean="0"/>
              <a:t> (Age 18 &amp; Up)</a:t>
            </a:r>
          </a:p>
          <a:p>
            <a:pPr marL="0" indent="0" algn="ctr">
              <a:buNone/>
            </a:pP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Sarva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b="1" dirty="0" err="1" smtClean="0">
                <a:solidFill>
                  <a:schemeClr val="accent3">
                    <a:lumMod val="50000"/>
                  </a:schemeClr>
                </a:solidFill>
              </a:rPr>
              <a:t>Mangal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 Family Trust Will Donate $100 per participant to the Jain Center Wellness Program For Those Successfully Completing Sugar – Free Month</a:t>
            </a:r>
            <a:endParaRPr lang="en-US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96" y="169163"/>
            <a:ext cx="967904" cy="90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88211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Sugar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2725270"/>
            <a:ext cx="2514600" cy="1389530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b="1" dirty="0" smtClean="0">
                <a:solidFill>
                  <a:srgbClr val="00B050"/>
                </a:solidFill>
              </a:rPr>
              <a:t>Quick Energy </a:t>
            </a:r>
          </a:p>
          <a:p>
            <a:pPr marL="0" indent="0" algn="ctr">
              <a:buNone/>
            </a:pPr>
            <a:r>
              <a:rPr lang="en-US" b="1" dirty="0" smtClean="0"/>
              <a:t>Or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FF0000"/>
                </a:solidFill>
              </a:rPr>
              <a:t>Slow Poison</a:t>
            </a:r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96" y="169163"/>
            <a:ext cx="967904" cy="90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1447800"/>
            <a:ext cx="7315200" cy="3944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Content Placeholder 2"/>
          <p:cNvSpPr txBox="1">
            <a:spLocks/>
          </p:cNvSpPr>
          <p:nvPr/>
        </p:nvSpPr>
        <p:spPr>
          <a:xfrm>
            <a:off x="9814396" y="2725270"/>
            <a:ext cx="2514600" cy="138953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Choose Your Portion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dirty="0" smtClean="0"/>
              <a:t>Wisely!</a:t>
            </a:r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2590800" y="5448254"/>
            <a:ext cx="7315200" cy="138953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sz="5400" b="1" dirty="0" smtClean="0"/>
              <a:t>Ban</a:t>
            </a:r>
            <a:r>
              <a:rPr lang="en-US" b="1" dirty="0" smtClean="0"/>
              <a:t> Refined Sugar for One Month at </a:t>
            </a:r>
          </a:p>
          <a:p>
            <a:pPr marL="0" indent="0" algn="ctr">
              <a:buFont typeface="Arial" panose="020B0604020202020204" pitchFamily="34" charset="0"/>
              <a:buNone/>
            </a:pPr>
            <a:r>
              <a:rPr lang="en-US" b="1" dirty="0" smtClean="0"/>
              <a:t>Jain Center</a:t>
            </a:r>
          </a:p>
        </p:txBody>
      </p:sp>
    </p:spTree>
    <p:extLst>
      <p:ext uri="{BB962C8B-B14F-4D97-AF65-F5344CB8AC3E}">
        <p14:creationId xmlns:p14="http://schemas.microsoft.com/office/powerpoint/2010/main" val="15732578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Sugar is the World’s Most Popular Drug!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69113"/>
            <a:ext cx="10972800" cy="5436487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Sugar induces the same responses in the region of the brain known as the ‘reward center’ as nicotine, cocaine, heroin, and alcohol. </a:t>
            </a:r>
          </a:p>
          <a:p>
            <a:r>
              <a:rPr lang="en-US" b="1" dirty="0" smtClean="0"/>
              <a:t>Sugar and sweets have become the tools we wield to reward our children’s accomplishments, to demonstrate our love and pride in them, to motivate them, to entice them. </a:t>
            </a:r>
          </a:p>
          <a:p>
            <a:r>
              <a:rPr lang="en-US" b="1" dirty="0" smtClean="0"/>
              <a:t>Sugar can trigger rapid changes in respiration, heartbeat, skin color and so on.</a:t>
            </a:r>
          </a:p>
          <a:p>
            <a:r>
              <a:rPr lang="en-US" b="1" dirty="0" smtClean="0"/>
              <a:t>Sugar appears to cause pleasure with a price that is difficult to discern immediately and paid in full only years or decades later</a:t>
            </a:r>
            <a:endParaRPr lang="en-US" b="1" dirty="0"/>
          </a:p>
        </p:txBody>
      </p:sp>
      <p:pic>
        <p:nvPicPr>
          <p:cNvPr id="4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71696" y="169163"/>
            <a:ext cx="967904" cy="9042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547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56984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295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342900" y="838200"/>
            <a:ext cx="11506199" cy="4383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endParaRPr lang="en-US" sz="800" dirty="0" smtClean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2800" b="1" dirty="0" smtClean="0">
                <a:solidFill>
                  <a:prstClr val="black"/>
                </a:solidFill>
              </a:rPr>
              <a:t>Strong Correlation Over-weight to Diabetes</a:t>
            </a: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endParaRPr lang="en-US" sz="1800" b="1" dirty="0">
              <a:solidFill>
                <a:prstClr val="black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1800" b="1" dirty="0" smtClean="0">
                <a:solidFill>
                  <a:prstClr val="black"/>
                </a:solidFill>
              </a:rPr>
              <a:t>Health Insurance – Pre-existing Conditions – </a:t>
            </a:r>
            <a:r>
              <a:rPr lang="en-US" sz="1800" b="1" dirty="0" err="1" smtClean="0">
                <a:solidFill>
                  <a:prstClr val="black"/>
                </a:solidFill>
              </a:rPr>
              <a:t>Obamacare</a:t>
            </a:r>
            <a:r>
              <a:rPr lang="en-US" sz="1800" b="1" dirty="0" smtClean="0">
                <a:solidFill>
                  <a:prstClr val="black"/>
                </a:solidFill>
              </a:rPr>
              <a:t> vs New Plan under Trump</a:t>
            </a: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1800" b="1" dirty="0" smtClean="0">
                <a:solidFill>
                  <a:prstClr val="black"/>
                </a:solidFill>
              </a:rPr>
              <a:t>Term  Life Insurance 35 Years Men(5’-9”) - over weight by 25% - </a:t>
            </a:r>
            <a:r>
              <a:rPr lang="en-US" sz="1800" b="1" dirty="0" smtClean="0">
                <a:solidFill>
                  <a:srgbClr val="FF0000"/>
                </a:solidFill>
              </a:rPr>
              <a:t>Double the premium</a:t>
            </a: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</a:pPr>
            <a:r>
              <a:rPr lang="en-US" sz="1800" b="1" dirty="0">
                <a:solidFill>
                  <a:prstClr val="black"/>
                </a:solidFill>
              </a:rPr>
              <a:t>Term  Life Insurance 35 Years </a:t>
            </a:r>
            <a:r>
              <a:rPr lang="en-US" sz="1800" b="1" dirty="0" smtClean="0">
                <a:solidFill>
                  <a:prstClr val="black"/>
                </a:solidFill>
              </a:rPr>
              <a:t>Women(5’-4”) </a:t>
            </a:r>
            <a:r>
              <a:rPr lang="en-US" sz="1800" b="1" dirty="0">
                <a:solidFill>
                  <a:prstClr val="black"/>
                </a:solidFill>
              </a:rPr>
              <a:t>- over weight by 25% - </a:t>
            </a:r>
            <a:r>
              <a:rPr lang="en-US" sz="1800" b="1" dirty="0" smtClean="0">
                <a:solidFill>
                  <a:srgbClr val="FF0000"/>
                </a:solidFill>
              </a:rPr>
              <a:t>Triple </a:t>
            </a:r>
            <a:r>
              <a:rPr lang="en-US" sz="1800" b="1" dirty="0">
                <a:solidFill>
                  <a:srgbClr val="FF0000"/>
                </a:solidFill>
              </a:rPr>
              <a:t>the </a:t>
            </a:r>
            <a:r>
              <a:rPr lang="en-US" sz="1800" b="1" dirty="0" smtClean="0">
                <a:solidFill>
                  <a:srgbClr val="FF0000"/>
                </a:solidFill>
              </a:rPr>
              <a:t>premium</a:t>
            </a: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</a:pPr>
            <a:endParaRPr lang="en-US" sz="800" b="1" dirty="0">
              <a:solidFill>
                <a:prstClr val="black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</a:pPr>
            <a:r>
              <a:rPr lang="en-US" sz="1800" b="1" dirty="0" smtClean="0">
                <a:solidFill>
                  <a:prstClr val="black"/>
                </a:solidFill>
              </a:rPr>
              <a:t>Whole Life Policy Type 2 Diabetics A1C &gt;6.6 to 7.1&lt;  </a:t>
            </a:r>
            <a:r>
              <a:rPr lang="en-US" sz="1800" b="1" dirty="0" smtClean="0">
                <a:solidFill>
                  <a:srgbClr val="FF0000"/>
                </a:solidFill>
              </a:rPr>
              <a:t>30% More rate based on Age</a:t>
            </a:r>
            <a:endParaRPr lang="en-US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</a:pPr>
            <a:r>
              <a:rPr lang="en-US" sz="1800" b="1" dirty="0">
                <a:solidFill>
                  <a:prstClr val="black"/>
                </a:solidFill>
              </a:rPr>
              <a:t>Whole Life Policy Type 2 Diabetics A1C </a:t>
            </a:r>
            <a:r>
              <a:rPr lang="en-US" sz="1800" b="1" dirty="0" smtClean="0">
                <a:solidFill>
                  <a:prstClr val="black"/>
                </a:solidFill>
              </a:rPr>
              <a:t>&gt;7.1   </a:t>
            </a:r>
            <a:r>
              <a:rPr lang="en-US" sz="1800" b="1" dirty="0" smtClean="0">
                <a:solidFill>
                  <a:srgbClr val="FF0000"/>
                </a:solidFill>
              </a:rPr>
              <a:t>100% </a:t>
            </a:r>
            <a:r>
              <a:rPr lang="en-US" sz="1800" b="1" dirty="0">
                <a:solidFill>
                  <a:srgbClr val="FF0000"/>
                </a:solidFill>
              </a:rPr>
              <a:t>More </a:t>
            </a:r>
            <a:r>
              <a:rPr lang="en-US" sz="1800" b="1" dirty="0" smtClean="0">
                <a:solidFill>
                  <a:srgbClr val="FF0000"/>
                </a:solidFill>
              </a:rPr>
              <a:t>rate or uninsurable based on Age</a:t>
            </a: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</a:pPr>
            <a:r>
              <a:rPr lang="en-US" sz="1800" b="1" dirty="0" smtClean="0"/>
              <a:t>Heart Problem to Heart attack </a:t>
            </a:r>
            <a:r>
              <a:rPr lang="en-US" sz="1800" b="1" dirty="0" smtClean="0">
                <a:solidFill>
                  <a:srgbClr val="FF0000"/>
                </a:solidFill>
              </a:rPr>
              <a:t>50% more to Uninsurable</a:t>
            </a:r>
            <a:endParaRPr lang="en-US" sz="1800" b="1" dirty="0">
              <a:solidFill>
                <a:srgbClr val="FF0000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endParaRPr lang="en-US" sz="800" b="1" dirty="0" smtClean="0">
              <a:solidFill>
                <a:prstClr val="black"/>
              </a:solidFill>
            </a:endParaRP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</a:pPr>
            <a:r>
              <a:rPr lang="en-US" sz="1800" b="1" dirty="0"/>
              <a:t>The price of obesity: How your salary depends on your </a:t>
            </a:r>
            <a:r>
              <a:rPr lang="en-US" sz="1800" b="1" dirty="0" smtClean="0"/>
              <a:t>weight</a:t>
            </a:r>
            <a:endParaRPr lang="en-US" sz="1800" b="1" dirty="0"/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1800" b="1" dirty="0" smtClean="0">
                <a:solidFill>
                  <a:prstClr val="black"/>
                </a:solidFill>
              </a:rPr>
              <a:t>    </a:t>
            </a:r>
            <a:r>
              <a:rPr lang="en-US" sz="1800" b="1" dirty="0" smtClean="0">
                <a:solidFill>
                  <a:srgbClr val="FF0000"/>
                </a:solidFill>
              </a:rPr>
              <a:t>Men 5 to 20% less      Women  10 to 30% less Normal, Over weight, Over weight</a:t>
            </a:r>
          </a:p>
          <a:p>
            <a:pPr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1800" b="1" dirty="0" smtClean="0"/>
              <a:t>Time to Finding Job </a:t>
            </a:r>
            <a:r>
              <a:rPr lang="en-US" sz="1800" b="1" dirty="0" smtClean="0">
                <a:solidFill>
                  <a:srgbClr val="FF0000"/>
                </a:solidFill>
              </a:rPr>
              <a:t>30% to 300% longer depending on unemployment rate </a:t>
            </a:r>
          </a:p>
        </p:txBody>
      </p:sp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1828800" y="-76200"/>
            <a:ext cx="86106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2800" b="1" dirty="0" smtClean="0">
                <a:solidFill>
                  <a:srgbClr val="00B050"/>
                </a:solidFill>
              </a:rPr>
              <a:t>Great Economic Reasons </a:t>
            </a:r>
            <a:endParaRPr lang="en-US" sz="2800" b="1" dirty="0">
              <a:solidFill>
                <a:srgbClr val="00B050"/>
              </a:solidFill>
            </a:endParaRP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20400" y="5607614"/>
            <a:ext cx="1219200" cy="1138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410200"/>
            <a:ext cx="1309574" cy="13356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878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109728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00B050"/>
                </a:solidFill>
              </a:rPr>
              <a:t>Sugar Free Living</a:t>
            </a:r>
            <a:endParaRPr lang="en-US" b="1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10972800" cy="4525963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0"/>
              </a:spcBef>
              <a:buNone/>
            </a:pPr>
            <a:r>
              <a:rPr lang="en-US" b="1" kern="800" dirty="0" smtClean="0">
                <a:solidFill>
                  <a:srgbClr val="0070C0"/>
                </a:solidFill>
              </a:rPr>
              <a:t>Why?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kern="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kern="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b="1" kern="800" dirty="0" smtClean="0"/>
              <a:t>5</a:t>
            </a:r>
            <a:r>
              <a:rPr lang="en-US" b="1" kern="800" baseline="30000" dirty="0" smtClean="0"/>
              <a:t>th</a:t>
            </a:r>
            <a:r>
              <a:rPr lang="en-US" b="1" kern="800" dirty="0" smtClean="0"/>
              <a:t> Anniversary </a:t>
            </a:r>
            <a:r>
              <a:rPr lang="en-US" b="1" kern="800" dirty="0"/>
              <a:t>o</a:t>
            </a:r>
            <a:r>
              <a:rPr lang="en-US" b="1" kern="800" dirty="0" smtClean="0"/>
              <a:t>f 2012 Jain Center Wellness Challenge</a:t>
            </a:r>
          </a:p>
          <a:p>
            <a:pPr marL="0" indent="0" algn="ctr">
              <a:spcBef>
                <a:spcPts val="0"/>
              </a:spcBef>
              <a:buNone/>
            </a:pPr>
            <a:endParaRPr lang="en-US" kern="800" dirty="0" smtClean="0"/>
          </a:p>
          <a:p>
            <a:pPr marL="0" indent="0" algn="ctr">
              <a:spcBef>
                <a:spcPts val="0"/>
              </a:spcBef>
              <a:buNone/>
            </a:pPr>
            <a:endParaRPr lang="en-US" kern="800" dirty="0"/>
          </a:p>
          <a:p>
            <a:pPr marL="0" indent="0" algn="ctr">
              <a:spcBef>
                <a:spcPts val="0"/>
              </a:spcBef>
              <a:buNone/>
            </a:pPr>
            <a:endParaRPr lang="en-US" kern="800" dirty="0"/>
          </a:p>
          <a:p>
            <a:pPr marL="0" indent="0" algn="ctr">
              <a:spcBef>
                <a:spcPts val="0"/>
              </a:spcBef>
              <a:buNone/>
            </a:pPr>
            <a:r>
              <a:rPr lang="en-US" b="1" kern="800" dirty="0" smtClean="0">
                <a:solidFill>
                  <a:srgbClr val="C00000"/>
                </a:solidFill>
              </a:rPr>
              <a:t>What groundbreaking study found?</a:t>
            </a:r>
            <a:endParaRPr lang="en-US" b="1" kern="800" dirty="0">
              <a:solidFill>
                <a:srgbClr val="C00000"/>
              </a:solidFill>
            </a:endParaRPr>
          </a:p>
        </p:txBody>
      </p:sp>
      <p:pic>
        <p:nvPicPr>
          <p:cNvPr id="6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962" y="152400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524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31695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 txBox="1">
            <a:spLocks noChangeArrowheads="1"/>
          </p:cNvSpPr>
          <p:nvPr/>
        </p:nvSpPr>
        <p:spPr bwMode="auto">
          <a:xfrm>
            <a:off x="1981200" y="1176268"/>
            <a:ext cx="91440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2000" dirty="0" smtClean="0">
                <a:solidFill>
                  <a:prstClr val="black"/>
                </a:solidFill>
              </a:rPr>
              <a:t>Join</a:t>
            </a: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Participants</a:t>
            </a: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Volunteers</a:t>
            </a: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Promoters</a:t>
            </a: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Sponsors</a:t>
            </a: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r>
              <a:rPr lang="en-US" sz="4000" b="1" dirty="0" smtClean="0">
                <a:solidFill>
                  <a:prstClr val="black"/>
                </a:solidFill>
              </a:rPr>
              <a:t>Well-wishers</a:t>
            </a: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endParaRPr lang="en-US" sz="2800" dirty="0" smtClean="0">
              <a:solidFill>
                <a:prstClr val="black"/>
              </a:solidFill>
            </a:endParaRPr>
          </a:p>
          <a:p>
            <a:pPr algn="ctr" eaLnBrk="1" hangingPunct="1">
              <a:spcBef>
                <a:spcPct val="20000"/>
              </a:spcBef>
              <a:buClr>
                <a:srgbClr val="800080"/>
              </a:buClr>
              <a:buSzPct val="60000"/>
              <a:buFont typeface="Wingdings" pitchFamily="2" charset="2"/>
              <a:buNone/>
            </a:pPr>
            <a:endParaRPr lang="en-US" sz="5000" dirty="0">
              <a:solidFill>
                <a:prstClr val="black"/>
              </a:solidFill>
            </a:endParaRPr>
          </a:p>
        </p:txBody>
      </p:sp>
      <p:sp>
        <p:nvSpPr>
          <p:cNvPr id="3075" name="Rectangle 2"/>
          <p:cNvSpPr txBox="1">
            <a:spLocks noChangeArrowheads="1"/>
          </p:cNvSpPr>
          <p:nvPr/>
        </p:nvSpPr>
        <p:spPr bwMode="auto">
          <a:xfrm>
            <a:off x="1752600" y="0"/>
            <a:ext cx="8686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4300" dirty="0">
                <a:solidFill>
                  <a:srgbClr val="1F497D"/>
                </a:solidFill>
              </a:rPr>
              <a:t>Jain Center of Southern California</a:t>
            </a:r>
          </a:p>
        </p:txBody>
      </p:sp>
      <p:pic>
        <p:nvPicPr>
          <p:cNvPr id="3076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9775" y="4648201"/>
            <a:ext cx="2079625" cy="1941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0899" y="4678358"/>
            <a:ext cx="2073275" cy="2114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1925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>
                <a:solidFill>
                  <a:schemeClr val="tx2"/>
                </a:solidFill>
                <a:latin typeface="Tahoma" pitchFamily="34" charset="0"/>
                <a:ea typeface="+mn-ea"/>
                <a:cs typeface="+mn-cs"/>
              </a:rPr>
              <a:t>Wellness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8686800" cy="4525963"/>
          </a:xfrm>
        </p:spPr>
        <p:txBody>
          <a:bodyPr anchor="ctr">
            <a:normAutofit/>
          </a:bodyPr>
          <a:lstStyle/>
          <a:p>
            <a:r>
              <a:rPr lang="en-US" dirty="0" smtClean="0"/>
              <a:t>The</a:t>
            </a:r>
            <a:r>
              <a:rPr lang="en-US" dirty="0"/>
              <a:t> quality or state of being healthy in body and mind, especially as the result of deliberate </a:t>
            </a:r>
            <a:r>
              <a:rPr lang="en-US" dirty="0" smtClean="0"/>
              <a:t>effort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smtClean="0"/>
              <a:t>An</a:t>
            </a:r>
            <a:r>
              <a:rPr lang="en-US" dirty="0"/>
              <a:t> approach to healthcare that emphasizes preventing illness and prolonging life, as opposed to emphasizing treating diseases.</a:t>
            </a:r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1039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962" y="152400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4307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649" y="2971800"/>
            <a:ext cx="4325937" cy="3733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-36219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Why Us?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914714048"/>
              </p:ext>
            </p:extLst>
          </p:nvPr>
        </p:nvGraphicFramePr>
        <p:xfrm>
          <a:off x="1447800" y="1410838"/>
          <a:ext cx="10287000" cy="43111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150" name="TextBox 2"/>
          <p:cNvSpPr txBox="1">
            <a:spLocks noChangeArrowheads="1"/>
          </p:cNvSpPr>
          <p:nvPr/>
        </p:nvSpPr>
        <p:spPr bwMode="auto">
          <a:xfrm>
            <a:off x="1676400" y="4267200"/>
            <a:ext cx="4114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sz="4000" dirty="0">
                <a:solidFill>
                  <a:srgbClr val="FF0000"/>
                </a:solidFill>
              </a:rPr>
              <a:t>Nutrition?</a:t>
            </a:r>
          </a:p>
          <a:p>
            <a:pPr algn="ctr" eaLnBrk="1" hangingPunct="1"/>
            <a:endParaRPr lang="en-US" sz="4000" dirty="0">
              <a:solidFill>
                <a:srgbClr val="FF0000"/>
              </a:solidFill>
            </a:endParaRPr>
          </a:p>
          <a:p>
            <a:pPr algn="ctr" eaLnBrk="1" hangingPunct="1"/>
            <a:r>
              <a:rPr lang="en-US" sz="4000" dirty="0">
                <a:solidFill>
                  <a:srgbClr val="FF0000"/>
                </a:solidFill>
              </a:rPr>
              <a:t>Physical Activity?</a:t>
            </a:r>
          </a:p>
        </p:txBody>
      </p:sp>
      <p:pic>
        <p:nvPicPr>
          <p:cNvPr id="9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6600" y="121969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1039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5770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4" y="4400550"/>
            <a:ext cx="2840037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5550" y="4400550"/>
            <a:ext cx="333375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196" name="Straight Arrow Connector 13"/>
          <p:cNvCxnSpPr>
            <a:cxnSpLocks noChangeShapeType="1"/>
          </p:cNvCxnSpPr>
          <p:nvPr/>
        </p:nvCxnSpPr>
        <p:spPr bwMode="auto">
          <a:xfrm>
            <a:off x="5975350" y="2209801"/>
            <a:ext cx="0" cy="347663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197" name="TextBox 17"/>
          <p:cNvSpPr txBox="1">
            <a:spLocks noChangeArrowheads="1"/>
          </p:cNvSpPr>
          <p:nvPr/>
        </p:nvSpPr>
        <p:spPr bwMode="auto">
          <a:xfrm>
            <a:off x="2797175" y="5210175"/>
            <a:ext cx="23622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/>
            <a:r>
              <a:rPr lang="en-US" dirty="0"/>
              <a:t>Pass the gene</a:t>
            </a:r>
          </a:p>
          <a:p>
            <a:pPr algn="ctr" eaLnBrk="1" hangingPunct="1"/>
            <a:r>
              <a:rPr lang="en-US" dirty="0"/>
              <a:t>to the next generation</a:t>
            </a:r>
          </a:p>
        </p:txBody>
      </p:sp>
      <p:sp>
        <p:nvSpPr>
          <p:cNvPr id="8198" name="TextBox 18"/>
          <p:cNvSpPr txBox="1">
            <a:spLocks noChangeArrowheads="1"/>
          </p:cNvSpPr>
          <p:nvPr/>
        </p:nvSpPr>
        <p:spPr bwMode="auto">
          <a:xfrm>
            <a:off x="6400800" y="5105400"/>
            <a:ext cx="3733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buFontTx/>
              <a:buAutoNum type="arabicParenBoth"/>
            </a:pPr>
            <a:r>
              <a:rPr lang="en-US" dirty="0"/>
              <a:t>Take the challenge</a:t>
            </a:r>
          </a:p>
          <a:p>
            <a:pPr eaLnBrk="1" hangingPunct="1">
              <a:buFontTx/>
              <a:buAutoNum type="arabicParenBoth"/>
            </a:pPr>
            <a:r>
              <a:rPr lang="en-US" dirty="0"/>
              <a:t>Improve health</a:t>
            </a:r>
          </a:p>
          <a:p>
            <a:pPr eaLnBrk="1" hangingPunct="1">
              <a:buFontTx/>
              <a:buAutoNum type="arabicParenBoth"/>
            </a:pPr>
            <a:r>
              <a:rPr lang="en-US" dirty="0"/>
              <a:t>Make the difference</a:t>
            </a:r>
          </a:p>
        </p:txBody>
      </p:sp>
      <p:sp>
        <p:nvSpPr>
          <p:cNvPr id="8199" name="Rounded Rectangle 26"/>
          <p:cNvSpPr>
            <a:spLocks noChangeArrowheads="1"/>
          </p:cNvSpPr>
          <p:nvPr/>
        </p:nvSpPr>
        <p:spPr bwMode="auto">
          <a:xfrm>
            <a:off x="4287838" y="228601"/>
            <a:ext cx="3376612" cy="555625"/>
          </a:xfrm>
          <a:prstGeom prst="roundRect">
            <a:avLst>
              <a:gd name="adj" fmla="val 16667"/>
            </a:avLst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GRANDPARENTS</a:t>
            </a:r>
            <a:endParaRPr lang="en-US" sz="2000" dirty="0">
              <a:solidFill>
                <a:schemeClr val="bg1"/>
              </a:solidFill>
            </a:endParaRPr>
          </a:p>
        </p:txBody>
      </p:sp>
      <p:cxnSp>
        <p:nvCxnSpPr>
          <p:cNvPr id="8200" name="Straight Arrow Connector 27"/>
          <p:cNvCxnSpPr>
            <a:cxnSpLocks noChangeShapeType="1"/>
          </p:cNvCxnSpPr>
          <p:nvPr/>
        </p:nvCxnSpPr>
        <p:spPr bwMode="auto">
          <a:xfrm>
            <a:off x="5975350" y="860426"/>
            <a:ext cx="0" cy="282575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01" name="Rounded Rectangle 32"/>
          <p:cNvSpPr>
            <a:spLocks noChangeArrowheads="1"/>
          </p:cNvSpPr>
          <p:nvPr/>
        </p:nvSpPr>
        <p:spPr bwMode="auto">
          <a:xfrm>
            <a:off x="4287838" y="1268414"/>
            <a:ext cx="3376612" cy="788987"/>
          </a:xfrm>
          <a:prstGeom prst="roundRect">
            <a:avLst>
              <a:gd name="adj" fmla="val 16667"/>
            </a:avLst>
          </a:prstGeom>
          <a:solidFill>
            <a:srgbClr val="007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endParaRPr lang="en-US" dirty="0"/>
          </a:p>
        </p:txBody>
      </p:sp>
      <p:sp>
        <p:nvSpPr>
          <p:cNvPr id="8202" name="TextBox 33"/>
          <p:cNvSpPr txBox="1">
            <a:spLocks noChangeArrowheads="1"/>
          </p:cNvSpPr>
          <p:nvPr/>
        </p:nvSpPr>
        <p:spPr bwMode="auto">
          <a:xfrm>
            <a:off x="5210175" y="1219201"/>
            <a:ext cx="153193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bg1"/>
                </a:solidFill>
              </a:rPr>
              <a:t>PARENTS</a:t>
            </a:r>
          </a:p>
        </p:txBody>
      </p:sp>
      <p:sp>
        <p:nvSpPr>
          <p:cNvPr id="8203" name="TextBox 34"/>
          <p:cNvSpPr txBox="1">
            <a:spLocks noChangeArrowheads="1"/>
          </p:cNvSpPr>
          <p:nvPr/>
        </p:nvSpPr>
        <p:spPr bwMode="auto">
          <a:xfrm>
            <a:off x="4533900" y="1600200"/>
            <a:ext cx="297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 dirty="0">
                <a:solidFill>
                  <a:schemeClr val="bg1"/>
                </a:solidFill>
              </a:rPr>
              <a:t>25 – 45 years age group</a:t>
            </a:r>
          </a:p>
        </p:txBody>
      </p:sp>
      <p:sp>
        <p:nvSpPr>
          <p:cNvPr id="8204" name="Rounded Rectangle 35"/>
          <p:cNvSpPr>
            <a:spLocks noChangeArrowheads="1"/>
          </p:cNvSpPr>
          <p:nvPr/>
        </p:nvSpPr>
        <p:spPr bwMode="auto">
          <a:xfrm>
            <a:off x="4287838" y="2667000"/>
            <a:ext cx="3376612" cy="533400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algn="ctr"/>
            <a:r>
              <a:rPr lang="en-US" dirty="0">
                <a:solidFill>
                  <a:schemeClr val="bg1"/>
                </a:solidFill>
              </a:rPr>
              <a:t>CHILDREN</a:t>
            </a:r>
          </a:p>
        </p:txBody>
      </p:sp>
      <p:cxnSp>
        <p:nvCxnSpPr>
          <p:cNvPr id="8205" name="Straight Arrow Connector 37"/>
          <p:cNvCxnSpPr>
            <a:cxnSpLocks noChangeShapeType="1"/>
          </p:cNvCxnSpPr>
          <p:nvPr/>
        </p:nvCxnSpPr>
        <p:spPr bwMode="auto">
          <a:xfrm>
            <a:off x="6742114" y="3352800"/>
            <a:ext cx="1201737" cy="91440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06" name="Straight Arrow Connector 40"/>
          <p:cNvCxnSpPr>
            <a:cxnSpLocks noChangeShapeType="1"/>
          </p:cNvCxnSpPr>
          <p:nvPr/>
        </p:nvCxnSpPr>
        <p:spPr bwMode="auto">
          <a:xfrm flipH="1">
            <a:off x="4281488" y="3352800"/>
            <a:ext cx="1281112" cy="895350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Bent Arrow 5"/>
          <p:cNvSpPr/>
          <p:nvPr/>
        </p:nvSpPr>
        <p:spPr bwMode="auto">
          <a:xfrm>
            <a:off x="2971800" y="311150"/>
            <a:ext cx="838200" cy="3797300"/>
          </a:xfrm>
          <a:prstGeom prst="bentArrow">
            <a:avLst/>
          </a:prstGeom>
          <a:ln w="3175">
            <a:headEnd type="none" w="med" len="med"/>
            <a:tailEnd type="none" w="med" len="med"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02645" y="185739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" name="Picture 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1039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1892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276600" y="100239"/>
            <a:ext cx="5562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tx2"/>
                </a:solidFill>
              </a:rPr>
              <a:t>The Problem - Heart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7187601"/>
              </p:ext>
            </p:extLst>
          </p:nvPr>
        </p:nvGraphicFramePr>
        <p:xfrm>
          <a:off x="381000" y="1264809"/>
          <a:ext cx="11709616" cy="55169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8" name="Picture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725" y="182134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21039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476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Box 2"/>
          <p:cNvSpPr txBox="1">
            <a:spLocks noChangeArrowheads="1"/>
          </p:cNvSpPr>
          <p:nvPr/>
        </p:nvSpPr>
        <p:spPr bwMode="auto">
          <a:xfrm>
            <a:off x="2895600" y="228601"/>
            <a:ext cx="6019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tx2"/>
                </a:solidFill>
              </a:rPr>
              <a:t>The Problem - Diabetes</a:t>
            </a:r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2215143"/>
              </p:ext>
            </p:extLst>
          </p:nvPr>
        </p:nvGraphicFramePr>
        <p:xfrm>
          <a:off x="152400" y="1214644"/>
          <a:ext cx="118110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4525" y="127615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 5"/>
          <p:cNvSpPr/>
          <p:nvPr/>
        </p:nvSpPr>
        <p:spPr>
          <a:xfrm>
            <a:off x="8534400" y="3276600"/>
            <a:ext cx="3429000" cy="3429000"/>
          </a:xfrm>
          <a:prstGeom prst="ellipse">
            <a:avLst/>
          </a:prstGeom>
          <a:blipFill rotWithShape="1">
            <a:blip r:embed="rId8"/>
            <a:stretch>
              <a:fillRect/>
            </a:stretch>
          </a:blipFill>
        </p:spPr>
        <p:style>
          <a:lnRef idx="3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1">
            <a:schemeClr val="accent4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7" name="Picture 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31762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663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3886200" y="49256"/>
            <a:ext cx="67056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400" dirty="0">
                <a:solidFill>
                  <a:schemeClr val="tx2"/>
                </a:solidFill>
              </a:rPr>
              <a:t>Risk of Hospitalization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49000" y="86266"/>
            <a:ext cx="1015671" cy="94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://desinutritionauthority.com/wp-content/uploads/2015/06/img_558320fa83c5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818697"/>
            <a:ext cx="5019891" cy="2602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1756241872"/>
              </p:ext>
            </p:extLst>
          </p:nvPr>
        </p:nvGraphicFramePr>
        <p:xfrm>
          <a:off x="76200" y="3352800"/>
          <a:ext cx="11988470" cy="3410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9429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TextBox 2"/>
          <p:cNvSpPr txBox="1">
            <a:spLocks noChangeArrowheads="1"/>
          </p:cNvSpPr>
          <p:nvPr/>
        </p:nvSpPr>
        <p:spPr bwMode="auto">
          <a:xfrm>
            <a:off x="2590800" y="167184"/>
            <a:ext cx="67056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4000" dirty="0">
                <a:solidFill>
                  <a:schemeClr val="tx2"/>
                </a:solidFill>
              </a:rPr>
              <a:t>Prevalence of Heart Disease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80725" y="99039"/>
            <a:ext cx="1158875" cy="1082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 descr="http://desinutritionauthority.com/wp-content/uploads/2015/06/img_558321de0fd19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990600"/>
            <a:ext cx="6553200" cy="2943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val="2197124958"/>
              </p:ext>
            </p:extLst>
          </p:nvPr>
        </p:nvGraphicFramePr>
        <p:xfrm>
          <a:off x="209583" y="3949864"/>
          <a:ext cx="11830017" cy="28319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7" name="Picture 1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76200"/>
            <a:ext cx="1066800" cy="1087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08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1928</TotalTime>
  <Words>841</Words>
  <Application>Microsoft Office PowerPoint</Application>
  <PresentationFormat>Widescreen</PresentationFormat>
  <Paragraphs>153</Paragraphs>
  <Slides>20</Slides>
  <Notes>10</Notes>
  <HiddenSlides>1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Tahoma</vt:lpstr>
      <vt:lpstr>Tw Cen MT</vt:lpstr>
      <vt:lpstr>Wingdings</vt:lpstr>
      <vt:lpstr>Office Theme</vt:lpstr>
      <vt:lpstr>PowerPoint Presentation</vt:lpstr>
      <vt:lpstr>Sugar Free Living</vt:lpstr>
      <vt:lpstr>Wellness</vt:lpstr>
      <vt:lpstr>Why Us?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Us?</vt:lpstr>
      <vt:lpstr>PowerPoint Presentation</vt:lpstr>
      <vt:lpstr>PowerPoint Presentation</vt:lpstr>
      <vt:lpstr>PowerPoint Presentation</vt:lpstr>
      <vt:lpstr>PowerPoint Presentation</vt:lpstr>
      <vt:lpstr>Sugar Free</vt:lpstr>
      <vt:lpstr>Sugar</vt:lpstr>
      <vt:lpstr>Sugar is the World’s Most Popular Drug!</vt:lpstr>
      <vt:lpstr>PowerPoint Presentation</vt:lpstr>
      <vt:lpstr>PowerPoint Presentation</vt:lpstr>
      <vt:lpstr>PowerPoint Presentation</vt:lpstr>
    </vt:vector>
  </TitlesOfParts>
  <Company>M S International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Nili Radia</dc:creator>
  <cp:lastModifiedBy>Leslie Salguero</cp:lastModifiedBy>
  <cp:revision>77</cp:revision>
  <dcterms:created xsi:type="dcterms:W3CDTF">2015-03-11T22:37:10Z</dcterms:created>
  <dcterms:modified xsi:type="dcterms:W3CDTF">2017-04-28T19:33:32Z</dcterms:modified>
</cp:coreProperties>
</file>